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41" r:id="rId4"/>
    <p:sldMasterId id="2147484378" r:id="rId5"/>
    <p:sldMasterId id="2147484273" r:id="rId6"/>
    <p:sldMasterId id="2147484392" r:id="rId7"/>
    <p:sldMasterId id="2147484394" r:id="rId8"/>
  </p:sldMasterIdLst>
  <p:notesMasterIdLst>
    <p:notesMasterId r:id="rId36"/>
  </p:notesMasterIdLst>
  <p:handoutMasterIdLst>
    <p:handoutMasterId r:id="rId37"/>
  </p:handoutMasterIdLst>
  <p:sldIdLst>
    <p:sldId id="280" r:id="rId9"/>
    <p:sldId id="309" r:id="rId10"/>
    <p:sldId id="298" r:id="rId11"/>
    <p:sldId id="310" r:id="rId12"/>
    <p:sldId id="311" r:id="rId13"/>
    <p:sldId id="312" r:id="rId14"/>
    <p:sldId id="314" r:id="rId15"/>
    <p:sldId id="315" r:id="rId16"/>
    <p:sldId id="316" r:id="rId17"/>
    <p:sldId id="317" r:id="rId18"/>
    <p:sldId id="313" r:id="rId19"/>
    <p:sldId id="282" r:id="rId20"/>
    <p:sldId id="284" r:id="rId21"/>
    <p:sldId id="285" r:id="rId22"/>
    <p:sldId id="286" r:id="rId23"/>
    <p:sldId id="287" r:id="rId24"/>
    <p:sldId id="306" r:id="rId25"/>
    <p:sldId id="307" r:id="rId26"/>
    <p:sldId id="303" r:id="rId27"/>
    <p:sldId id="296" r:id="rId28"/>
    <p:sldId id="308" r:id="rId29"/>
    <p:sldId id="299" r:id="rId30"/>
    <p:sldId id="304" r:id="rId31"/>
    <p:sldId id="305" r:id="rId32"/>
    <p:sldId id="302" r:id="rId33"/>
    <p:sldId id="283" r:id="rId34"/>
    <p:sldId id="294" r:id="rId35"/>
  </p:sldIdLst>
  <p:sldSz cx="9144000" cy="5143500" type="screen16x9"/>
  <p:notesSz cx="7010400" cy="9296400"/>
  <p:custDataLst>
    <p:tags r:id="rId38"/>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5" userDrawn="1">
          <p15:clr>
            <a:srgbClr val="A4A3A4"/>
          </p15:clr>
        </p15:guide>
        <p15:guide id="2" pos="5577">
          <p15:clr>
            <a:srgbClr val="A4A3A4"/>
          </p15:clr>
        </p15:guide>
        <p15:guide id="3" pos="192" userDrawn="1">
          <p15:clr>
            <a:srgbClr val="A4A3A4"/>
          </p15:clr>
        </p15:guide>
        <p15:guide id="4" orient="horz" pos="312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446"/>
    <a:srgbClr val="0085C3"/>
    <a:srgbClr val="74CAC7"/>
    <a:srgbClr val="00447C"/>
    <a:srgbClr val="AAAAAA"/>
    <a:srgbClr val="0087CC"/>
    <a:srgbClr val="FF7700"/>
    <a:srgbClr val="000D7C"/>
    <a:srgbClr val="C82B67"/>
    <a:srgbClr val="6E2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2" autoAdjust="0"/>
    <p:restoredTop sz="99888" autoAdjust="0"/>
  </p:normalViewPr>
  <p:slideViewPr>
    <p:cSldViewPr snapToGrid="0">
      <p:cViewPr varScale="1">
        <p:scale>
          <a:sx n="138" d="100"/>
          <a:sy n="138" d="100"/>
        </p:scale>
        <p:origin x="144" y="234"/>
      </p:cViewPr>
      <p:guideLst>
        <p:guide orient="horz" pos="355"/>
        <p:guide pos="5577"/>
        <p:guide pos="192"/>
        <p:guide orient="horz" pos="3121"/>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napToGrid="0">
      <p:cViewPr varScale="1">
        <p:scale>
          <a:sx n="87" d="100"/>
          <a:sy n="87" d="100"/>
        </p:scale>
        <p:origin x="29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0EF11-6B22-46B4-BF7E-A4D12BE89464}"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B8F1CAAF-0CE0-4156-8C5D-EE65C3408DDC}">
      <dgm:prSet phldrT="[Text]"/>
      <dgm:spPr/>
      <dgm:t>
        <a:bodyPr/>
        <a:lstStyle/>
        <a:p>
          <a:r>
            <a:rPr lang="en-US" dirty="0" smtClean="0"/>
            <a:t>Bypass</a:t>
          </a:r>
          <a:endParaRPr lang="en-US" dirty="0"/>
        </a:p>
      </dgm:t>
    </dgm:pt>
    <dgm:pt modelId="{C8566F40-F07B-41AC-B23A-5BEC44595D89}" type="parTrans" cxnId="{1D003F5A-6B6B-4569-93BD-CC254FC39AFB}">
      <dgm:prSet/>
      <dgm:spPr/>
      <dgm:t>
        <a:bodyPr/>
        <a:lstStyle/>
        <a:p>
          <a:endParaRPr lang="en-US"/>
        </a:p>
      </dgm:t>
    </dgm:pt>
    <dgm:pt modelId="{675600B0-035A-4564-BC05-87BCF02904C0}" type="sibTrans" cxnId="{1D003F5A-6B6B-4569-93BD-CC254FC39AFB}">
      <dgm:prSet/>
      <dgm:spPr/>
      <dgm:t>
        <a:bodyPr/>
        <a:lstStyle/>
        <a:p>
          <a:endParaRPr lang="en-US"/>
        </a:p>
      </dgm:t>
    </dgm:pt>
    <dgm:pt modelId="{A1CD077C-6ABF-480B-A235-AEE940160934}">
      <dgm:prSet phldrT="[Text]"/>
      <dgm:spPr/>
      <dgm:t>
        <a:bodyPr/>
        <a:lstStyle/>
        <a:p>
          <a:r>
            <a:rPr lang="en-US" dirty="0" smtClean="0"/>
            <a:t>Inspect</a:t>
          </a:r>
          <a:endParaRPr lang="en-US" dirty="0"/>
        </a:p>
      </dgm:t>
    </dgm:pt>
    <dgm:pt modelId="{1ED5FDBE-19E7-42FD-9C7F-B9D1615EC5BF}" type="parTrans" cxnId="{190111C0-1043-4376-BB74-AAD704541CF2}">
      <dgm:prSet/>
      <dgm:spPr/>
      <dgm:t>
        <a:bodyPr/>
        <a:lstStyle/>
        <a:p>
          <a:endParaRPr lang="en-US"/>
        </a:p>
      </dgm:t>
    </dgm:pt>
    <dgm:pt modelId="{BBD52DB4-0009-44E1-9A54-C34FFBA1140E}" type="sibTrans" cxnId="{190111C0-1043-4376-BB74-AAD704541CF2}">
      <dgm:prSet/>
      <dgm:spPr/>
      <dgm:t>
        <a:bodyPr/>
        <a:lstStyle/>
        <a:p>
          <a:endParaRPr lang="en-US"/>
        </a:p>
      </dgm:t>
    </dgm:pt>
    <dgm:pt modelId="{4F19F002-03C7-44ED-83CD-FF0669EAA75C}">
      <dgm:prSet phldrT="[Text]"/>
      <dgm:spPr/>
      <dgm:t>
        <a:bodyPr/>
        <a:lstStyle/>
        <a:p>
          <a:r>
            <a:rPr lang="en-US" dirty="0" smtClean="0"/>
            <a:t>Secure</a:t>
          </a:r>
          <a:endParaRPr lang="en-US" dirty="0"/>
        </a:p>
      </dgm:t>
    </dgm:pt>
    <dgm:pt modelId="{F440CB1C-F954-424F-A5CA-815D7A7126F2}" type="parTrans" cxnId="{CB582C05-39FD-41A5-8B11-C603E4F02561}">
      <dgm:prSet/>
      <dgm:spPr/>
      <dgm:t>
        <a:bodyPr/>
        <a:lstStyle/>
        <a:p>
          <a:endParaRPr lang="en-US"/>
        </a:p>
      </dgm:t>
    </dgm:pt>
    <dgm:pt modelId="{D423EA17-CB56-4696-8D8E-E6FEC2904E75}" type="sibTrans" cxnId="{CB582C05-39FD-41A5-8B11-C603E4F02561}">
      <dgm:prSet/>
      <dgm:spPr/>
      <dgm:t>
        <a:bodyPr/>
        <a:lstStyle/>
        <a:p>
          <a:endParaRPr lang="en-US"/>
        </a:p>
      </dgm:t>
    </dgm:pt>
    <dgm:pt modelId="{553D6A64-93E9-4D19-A31F-B2A3F2C23105}" type="pres">
      <dgm:prSet presAssocID="{C750EF11-6B22-46B4-BF7E-A4D12BE89464}" presName="rootnode" presStyleCnt="0">
        <dgm:presLayoutVars>
          <dgm:chMax/>
          <dgm:chPref/>
          <dgm:dir/>
          <dgm:animLvl val="lvl"/>
        </dgm:presLayoutVars>
      </dgm:prSet>
      <dgm:spPr/>
      <dgm:t>
        <a:bodyPr/>
        <a:lstStyle/>
        <a:p>
          <a:endParaRPr lang="en-US"/>
        </a:p>
      </dgm:t>
    </dgm:pt>
    <dgm:pt modelId="{330C1B84-062F-4A97-AB75-E1EE9716DA07}" type="pres">
      <dgm:prSet presAssocID="{B8F1CAAF-0CE0-4156-8C5D-EE65C3408DDC}" presName="composite" presStyleCnt="0"/>
      <dgm:spPr/>
    </dgm:pt>
    <dgm:pt modelId="{F70CB5DA-EB77-4C71-B9C6-C5B0A50C1E55}" type="pres">
      <dgm:prSet presAssocID="{B8F1CAAF-0CE0-4156-8C5D-EE65C3408DDC}" presName="LShape" presStyleLbl="alignNode1" presStyleIdx="0" presStyleCnt="5"/>
      <dgm:spPr/>
    </dgm:pt>
    <dgm:pt modelId="{F90C2B54-4FCB-457F-96D1-AEC02E8C032C}" type="pres">
      <dgm:prSet presAssocID="{B8F1CAAF-0CE0-4156-8C5D-EE65C3408DDC}" presName="ParentText" presStyleLbl="revTx" presStyleIdx="0" presStyleCnt="3">
        <dgm:presLayoutVars>
          <dgm:chMax val="0"/>
          <dgm:chPref val="0"/>
          <dgm:bulletEnabled val="1"/>
        </dgm:presLayoutVars>
      </dgm:prSet>
      <dgm:spPr/>
      <dgm:t>
        <a:bodyPr/>
        <a:lstStyle/>
        <a:p>
          <a:endParaRPr lang="en-US"/>
        </a:p>
      </dgm:t>
    </dgm:pt>
    <dgm:pt modelId="{3A87A427-B151-4075-9BF3-50D9AAB32337}" type="pres">
      <dgm:prSet presAssocID="{B8F1CAAF-0CE0-4156-8C5D-EE65C3408DDC}" presName="Triangle" presStyleLbl="alignNode1" presStyleIdx="1" presStyleCnt="5"/>
      <dgm:spPr/>
    </dgm:pt>
    <dgm:pt modelId="{2B0C59FB-0777-4109-8FB7-29BCCB7A72DB}" type="pres">
      <dgm:prSet presAssocID="{675600B0-035A-4564-BC05-87BCF02904C0}" presName="sibTrans" presStyleCnt="0"/>
      <dgm:spPr/>
    </dgm:pt>
    <dgm:pt modelId="{CEC9E044-151A-435B-873A-7B3CA2C3341D}" type="pres">
      <dgm:prSet presAssocID="{675600B0-035A-4564-BC05-87BCF02904C0}" presName="space" presStyleCnt="0"/>
      <dgm:spPr/>
    </dgm:pt>
    <dgm:pt modelId="{60411954-4653-4766-96F9-EF9E27BC8F38}" type="pres">
      <dgm:prSet presAssocID="{A1CD077C-6ABF-480B-A235-AEE940160934}" presName="composite" presStyleCnt="0"/>
      <dgm:spPr/>
    </dgm:pt>
    <dgm:pt modelId="{4A52336E-4B35-4C99-A370-3C729B0E8734}" type="pres">
      <dgm:prSet presAssocID="{A1CD077C-6ABF-480B-A235-AEE940160934}" presName="LShape" presStyleLbl="alignNode1" presStyleIdx="2" presStyleCnt="5"/>
      <dgm:spPr/>
    </dgm:pt>
    <dgm:pt modelId="{20D32D9A-4D43-4080-A3D6-CDBDD33D737F}" type="pres">
      <dgm:prSet presAssocID="{A1CD077C-6ABF-480B-A235-AEE940160934}" presName="ParentText" presStyleLbl="revTx" presStyleIdx="1" presStyleCnt="3">
        <dgm:presLayoutVars>
          <dgm:chMax val="0"/>
          <dgm:chPref val="0"/>
          <dgm:bulletEnabled val="1"/>
        </dgm:presLayoutVars>
      </dgm:prSet>
      <dgm:spPr/>
      <dgm:t>
        <a:bodyPr/>
        <a:lstStyle/>
        <a:p>
          <a:endParaRPr lang="en-US"/>
        </a:p>
      </dgm:t>
    </dgm:pt>
    <dgm:pt modelId="{F72F3C30-3ED8-4FFE-9F55-FB1015FE82F0}" type="pres">
      <dgm:prSet presAssocID="{A1CD077C-6ABF-480B-A235-AEE940160934}" presName="Triangle" presStyleLbl="alignNode1" presStyleIdx="3" presStyleCnt="5"/>
      <dgm:spPr/>
    </dgm:pt>
    <dgm:pt modelId="{F9364342-4909-43F8-831E-64B8A7115F69}" type="pres">
      <dgm:prSet presAssocID="{BBD52DB4-0009-44E1-9A54-C34FFBA1140E}" presName="sibTrans" presStyleCnt="0"/>
      <dgm:spPr/>
    </dgm:pt>
    <dgm:pt modelId="{B0138192-3AF8-42A8-8399-A3F3C1032AA1}" type="pres">
      <dgm:prSet presAssocID="{BBD52DB4-0009-44E1-9A54-C34FFBA1140E}" presName="space" presStyleCnt="0"/>
      <dgm:spPr/>
    </dgm:pt>
    <dgm:pt modelId="{CAB75A60-B446-48C8-86FD-45264EC0D88F}" type="pres">
      <dgm:prSet presAssocID="{4F19F002-03C7-44ED-83CD-FF0669EAA75C}" presName="composite" presStyleCnt="0"/>
      <dgm:spPr/>
    </dgm:pt>
    <dgm:pt modelId="{6B7FB039-E95B-46FC-A0CA-B982187FEDE7}" type="pres">
      <dgm:prSet presAssocID="{4F19F002-03C7-44ED-83CD-FF0669EAA75C}" presName="LShape" presStyleLbl="alignNode1" presStyleIdx="4" presStyleCnt="5"/>
      <dgm:spPr/>
    </dgm:pt>
    <dgm:pt modelId="{2DC171FA-CDFD-47A8-AB9B-519ECF1836B1}" type="pres">
      <dgm:prSet presAssocID="{4F19F002-03C7-44ED-83CD-FF0669EAA75C}" presName="ParentText" presStyleLbl="revTx" presStyleIdx="2" presStyleCnt="3">
        <dgm:presLayoutVars>
          <dgm:chMax val="0"/>
          <dgm:chPref val="0"/>
          <dgm:bulletEnabled val="1"/>
        </dgm:presLayoutVars>
      </dgm:prSet>
      <dgm:spPr/>
      <dgm:t>
        <a:bodyPr/>
        <a:lstStyle/>
        <a:p>
          <a:endParaRPr lang="en-US"/>
        </a:p>
      </dgm:t>
    </dgm:pt>
  </dgm:ptLst>
  <dgm:cxnLst>
    <dgm:cxn modelId="{4AC80B21-39A1-4228-B47E-D37ACA68C8D1}" type="presOf" srcId="{B8F1CAAF-0CE0-4156-8C5D-EE65C3408DDC}" destId="{F90C2B54-4FCB-457F-96D1-AEC02E8C032C}" srcOrd="0" destOrd="0" presId="urn:microsoft.com/office/officeart/2009/3/layout/StepUpProcess"/>
    <dgm:cxn modelId="{190111C0-1043-4376-BB74-AAD704541CF2}" srcId="{C750EF11-6B22-46B4-BF7E-A4D12BE89464}" destId="{A1CD077C-6ABF-480B-A235-AEE940160934}" srcOrd="1" destOrd="0" parTransId="{1ED5FDBE-19E7-42FD-9C7F-B9D1615EC5BF}" sibTransId="{BBD52DB4-0009-44E1-9A54-C34FFBA1140E}"/>
    <dgm:cxn modelId="{5081B468-69E8-44DD-A6DD-2BA97FAF37B3}" type="presOf" srcId="{4F19F002-03C7-44ED-83CD-FF0669EAA75C}" destId="{2DC171FA-CDFD-47A8-AB9B-519ECF1836B1}" srcOrd="0" destOrd="0" presId="urn:microsoft.com/office/officeart/2009/3/layout/StepUpProcess"/>
    <dgm:cxn modelId="{CB582C05-39FD-41A5-8B11-C603E4F02561}" srcId="{C750EF11-6B22-46B4-BF7E-A4D12BE89464}" destId="{4F19F002-03C7-44ED-83CD-FF0669EAA75C}" srcOrd="2" destOrd="0" parTransId="{F440CB1C-F954-424F-A5CA-815D7A7126F2}" sibTransId="{D423EA17-CB56-4696-8D8E-E6FEC2904E75}"/>
    <dgm:cxn modelId="{0226A7BB-D033-4C7F-92EF-A7ACD27323B2}" type="presOf" srcId="{C750EF11-6B22-46B4-BF7E-A4D12BE89464}" destId="{553D6A64-93E9-4D19-A31F-B2A3F2C23105}" srcOrd="0" destOrd="0" presId="urn:microsoft.com/office/officeart/2009/3/layout/StepUpProcess"/>
    <dgm:cxn modelId="{1D003F5A-6B6B-4569-93BD-CC254FC39AFB}" srcId="{C750EF11-6B22-46B4-BF7E-A4D12BE89464}" destId="{B8F1CAAF-0CE0-4156-8C5D-EE65C3408DDC}" srcOrd="0" destOrd="0" parTransId="{C8566F40-F07B-41AC-B23A-5BEC44595D89}" sibTransId="{675600B0-035A-4564-BC05-87BCF02904C0}"/>
    <dgm:cxn modelId="{26144CF1-6932-4AE4-BF39-2F0F28DB725C}" type="presOf" srcId="{A1CD077C-6ABF-480B-A235-AEE940160934}" destId="{20D32D9A-4D43-4080-A3D6-CDBDD33D737F}" srcOrd="0" destOrd="0" presId="urn:microsoft.com/office/officeart/2009/3/layout/StepUpProcess"/>
    <dgm:cxn modelId="{231404D3-7AE8-4DB5-B723-5F2376C939AA}" type="presParOf" srcId="{553D6A64-93E9-4D19-A31F-B2A3F2C23105}" destId="{330C1B84-062F-4A97-AB75-E1EE9716DA07}" srcOrd="0" destOrd="0" presId="urn:microsoft.com/office/officeart/2009/3/layout/StepUpProcess"/>
    <dgm:cxn modelId="{235F02E9-8077-4CF1-953A-0319AB893183}" type="presParOf" srcId="{330C1B84-062F-4A97-AB75-E1EE9716DA07}" destId="{F70CB5DA-EB77-4C71-B9C6-C5B0A50C1E55}" srcOrd="0" destOrd="0" presId="urn:microsoft.com/office/officeart/2009/3/layout/StepUpProcess"/>
    <dgm:cxn modelId="{E3A3F2D0-A768-4FA5-A382-D241DC19957C}" type="presParOf" srcId="{330C1B84-062F-4A97-AB75-E1EE9716DA07}" destId="{F90C2B54-4FCB-457F-96D1-AEC02E8C032C}" srcOrd="1" destOrd="0" presId="urn:microsoft.com/office/officeart/2009/3/layout/StepUpProcess"/>
    <dgm:cxn modelId="{7CCB4266-2F3E-48D3-8E56-2D3845DA7496}" type="presParOf" srcId="{330C1B84-062F-4A97-AB75-E1EE9716DA07}" destId="{3A87A427-B151-4075-9BF3-50D9AAB32337}" srcOrd="2" destOrd="0" presId="urn:microsoft.com/office/officeart/2009/3/layout/StepUpProcess"/>
    <dgm:cxn modelId="{60FB1D6A-4E4A-4440-BB99-7BFF1D3593BA}" type="presParOf" srcId="{553D6A64-93E9-4D19-A31F-B2A3F2C23105}" destId="{2B0C59FB-0777-4109-8FB7-29BCCB7A72DB}" srcOrd="1" destOrd="0" presId="urn:microsoft.com/office/officeart/2009/3/layout/StepUpProcess"/>
    <dgm:cxn modelId="{007F8927-347E-4A30-9377-068775208F32}" type="presParOf" srcId="{2B0C59FB-0777-4109-8FB7-29BCCB7A72DB}" destId="{CEC9E044-151A-435B-873A-7B3CA2C3341D}" srcOrd="0" destOrd="0" presId="urn:microsoft.com/office/officeart/2009/3/layout/StepUpProcess"/>
    <dgm:cxn modelId="{53E9E3E0-7263-43F8-9BDF-28E0E9601D31}" type="presParOf" srcId="{553D6A64-93E9-4D19-A31F-B2A3F2C23105}" destId="{60411954-4653-4766-96F9-EF9E27BC8F38}" srcOrd="2" destOrd="0" presId="urn:microsoft.com/office/officeart/2009/3/layout/StepUpProcess"/>
    <dgm:cxn modelId="{9A1C3424-33F6-4C4E-A5E6-ED72C9F8D5DD}" type="presParOf" srcId="{60411954-4653-4766-96F9-EF9E27BC8F38}" destId="{4A52336E-4B35-4C99-A370-3C729B0E8734}" srcOrd="0" destOrd="0" presId="urn:microsoft.com/office/officeart/2009/3/layout/StepUpProcess"/>
    <dgm:cxn modelId="{71F3A3A9-BC75-4FB3-88DF-7F3D065532B4}" type="presParOf" srcId="{60411954-4653-4766-96F9-EF9E27BC8F38}" destId="{20D32D9A-4D43-4080-A3D6-CDBDD33D737F}" srcOrd="1" destOrd="0" presId="urn:microsoft.com/office/officeart/2009/3/layout/StepUpProcess"/>
    <dgm:cxn modelId="{E8F3CC68-0B47-4060-ADD5-E04E5BD581AC}" type="presParOf" srcId="{60411954-4653-4766-96F9-EF9E27BC8F38}" destId="{F72F3C30-3ED8-4FFE-9F55-FB1015FE82F0}" srcOrd="2" destOrd="0" presId="urn:microsoft.com/office/officeart/2009/3/layout/StepUpProcess"/>
    <dgm:cxn modelId="{9A4507FE-FB69-40B3-B6EB-57548391A5DF}" type="presParOf" srcId="{553D6A64-93E9-4D19-A31F-B2A3F2C23105}" destId="{F9364342-4909-43F8-831E-64B8A7115F69}" srcOrd="3" destOrd="0" presId="urn:microsoft.com/office/officeart/2009/3/layout/StepUpProcess"/>
    <dgm:cxn modelId="{CFFD6062-05BC-4723-9EB5-AF7303A01C50}" type="presParOf" srcId="{F9364342-4909-43F8-831E-64B8A7115F69}" destId="{B0138192-3AF8-42A8-8399-A3F3C1032AA1}" srcOrd="0" destOrd="0" presId="urn:microsoft.com/office/officeart/2009/3/layout/StepUpProcess"/>
    <dgm:cxn modelId="{93AB138C-FE21-4A40-AA31-9D360D140A66}" type="presParOf" srcId="{553D6A64-93E9-4D19-A31F-B2A3F2C23105}" destId="{CAB75A60-B446-48C8-86FD-45264EC0D88F}" srcOrd="4" destOrd="0" presId="urn:microsoft.com/office/officeart/2009/3/layout/StepUpProcess"/>
    <dgm:cxn modelId="{219E270D-46AF-4C03-86E2-8F5B82830688}" type="presParOf" srcId="{CAB75A60-B446-48C8-86FD-45264EC0D88F}" destId="{6B7FB039-E95B-46FC-A0CA-B982187FEDE7}" srcOrd="0" destOrd="0" presId="urn:microsoft.com/office/officeart/2009/3/layout/StepUpProcess"/>
    <dgm:cxn modelId="{EFAF3D26-27F0-4677-9C63-28D87EAD6D9E}" type="presParOf" srcId="{CAB75A60-B446-48C8-86FD-45264EC0D88F}" destId="{2DC171FA-CDFD-47A8-AB9B-519ECF1836B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CB5DA-EB77-4C71-B9C6-C5B0A50C1E55}">
      <dsp:nvSpPr>
        <dsp:cNvPr id="0" name=""/>
        <dsp:cNvSpPr/>
      </dsp:nvSpPr>
      <dsp:spPr>
        <a:xfrm rot="5400000">
          <a:off x="312273" y="1224784"/>
          <a:ext cx="928871" cy="1545620"/>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C2B54-4FCB-457F-96D1-AEC02E8C032C}">
      <dsp:nvSpPr>
        <dsp:cNvPr id="0" name=""/>
        <dsp:cNvSpPr/>
      </dsp:nvSpPr>
      <dsp:spPr>
        <a:xfrm>
          <a:off x="157221" y="1686591"/>
          <a:ext cx="1395395" cy="1223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Bypass</a:t>
          </a:r>
          <a:endParaRPr lang="en-US" sz="2700" kern="1200" dirty="0"/>
        </a:p>
      </dsp:txBody>
      <dsp:txXfrm>
        <a:off x="157221" y="1686591"/>
        <a:ext cx="1395395" cy="1223145"/>
      </dsp:txXfrm>
    </dsp:sp>
    <dsp:sp modelId="{3A87A427-B151-4075-9BF3-50D9AAB32337}">
      <dsp:nvSpPr>
        <dsp:cNvPr id="0" name=""/>
        <dsp:cNvSpPr/>
      </dsp:nvSpPr>
      <dsp:spPr>
        <a:xfrm>
          <a:off x="1289334" y="1110993"/>
          <a:ext cx="263282" cy="263282"/>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2336E-4B35-4C99-A370-3C729B0E8734}">
      <dsp:nvSpPr>
        <dsp:cNvPr id="0" name=""/>
        <dsp:cNvSpPr/>
      </dsp:nvSpPr>
      <dsp:spPr>
        <a:xfrm rot="5400000">
          <a:off x="2020509" y="802079"/>
          <a:ext cx="928871" cy="1545620"/>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32D9A-4D43-4080-A3D6-CDBDD33D737F}">
      <dsp:nvSpPr>
        <dsp:cNvPr id="0" name=""/>
        <dsp:cNvSpPr/>
      </dsp:nvSpPr>
      <dsp:spPr>
        <a:xfrm>
          <a:off x="1865457" y="1263887"/>
          <a:ext cx="1395395" cy="1223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Inspect</a:t>
          </a:r>
          <a:endParaRPr lang="en-US" sz="2700" kern="1200" dirty="0"/>
        </a:p>
      </dsp:txBody>
      <dsp:txXfrm>
        <a:off x="1865457" y="1263887"/>
        <a:ext cx="1395395" cy="1223145"/>
      </dsp:txXfrm>
    </dsp:sp>
    <dsp:sp modelId="{F72F3C30-3ED8-4FFE-9F55-FB1015FE82F0}">
      <dsp:nvSpPr>
        <dsp:cNvPr id="0" name=""/>
        <dsp:cNvSpPr/>
      </dsp:nvSpPr>
      <dsp:spPr>
        <a:xfrm>
          <a:off x="2997570" y="688289"/>
          <a:ext cx="263282" cy="263282"/>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FB039-E95B-46FC-A0CA-B982187FEDE7}">
      <dsp:nvSpPr>
        <dsp:cNvPr id="0" name=""/>
        <dsp:cNvSpPr/>
      </dsp:nvSpPr>
      <dsp:spPr>
        <a:xfrm rot="5400000">
          <a:off x="3728745" y="379374"/>
          <a:ext cx="928871" cy="1545620"/>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171FA-CDFD-47A8-AB9B-519ECF1836B1}">
      <dsp:nvSpPr>
        <dsp:cNvPr id="0" name=""/>
        <dsp:cNvSpPr/>
      </dsp:nvSpPr>
      <dsp:spPr>
        <a:xfrm>
          <a:off x="3573693" y="841182"/>
          <a:ext cx="1395395" cy="1223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Secure</a:t>
          </a:r>
          <a:endParaRPr lang="en-US" sz="2700" kern="1200" dirty="0"/>
        </a:p>
      </dsp:txBody>
      <dsp:txXfrm>
        <a:off x="3573693" y="841182"/>
        <a:ext cx="1395395" cy="122314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10918" y="9048205"/>
            <a:ext cx="491516" cy="24819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p:cNvSpPr txBox="1"/>
          <p:nvPr/>
        </p:nvSpPr>
        <p:spPr>
          <a:xfrm>
            <a:off x="0" y="9103360"/>
            <a:ext cx="7010400" cy="223138"/>
          </a:xfrm>
          <a:prstGeom prst="rect">
            <a:avLst/>
          </a:prstGeom>
          <a:noFill/>
        </p:spPr>
        <p:txBody>
          <a:bodyPr vert="horz" rtlCol="0">
            <a:spAutoFit/>
          </a:bodyPr>
          <a:lstStyle/>
          <a:p>
            <a:endParaRPr lang="en-US" sz="850" b="1">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46038" y="384175"/>
            <a:ext cx="6988175" cy="3932238"/>
          </a:xfrm>
          <a:prstGeom prst="rect">
            <a:avLst/>
          </a:prstGeom>
          <a:noFill/>
          <a:ln w="9525">
            <a:solidFill>
              <a:srgbClr val="000000"/>
            </a:solidFill>
            <a:miter lim="800000"/>
            <a:headEnd/>
            <a:tailEnd/>
          </a:ln>
        </p:spPr>
        <p:txBody>
          <a:bodyPr/>
          <a:lstStyle/>
          <a:p>
            <a:endParaRPr lang="en-US"/>
          </a:p>
        </p:txBody>
      </p:sp>
      <p:sp>
        <p:nvSpPr>
          <p:cNvPr id="71685" name="Rectangle 5"/>
          <p:cNvSpPr>
            <a:spLocks noGrp="1" noChangeArrowheads="1"/>
          </p:cNvSpPr>
          <p:nvPr>
            <p:ph type="body" sz="quarter" idx="3"/>
          </p:nvPr>
        </p:nvSpPr>
        <p:spPr bwMode="auto">
          <a:xfrm>
            <a:off x="695084" y="4514514"/>
            <a:ext cx="5677504" cy="4263791"/>
          </a:xfrm>
          <a:prstGeom prst="rect">
            <a:avLst/>
          </a:prstGeom>
          <a:noFill/>
          <a:ln w="9525">
            <a:noFill/>
            <a:miter lim="800000"/>
            <a:headEnd/>
            <a:tailEnd/>
          </a:ln>
          <a:effectLst/>
        </p:spPr>
        <p:txBody>
          <a:bodyPr vert="horz" wrap="square" lIns="90925" tIns="45464" rIns="90925" bIns="454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32759" y="9086840"/>
            <a:ext cx="669675" cy="21345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
        <p:nvSpPr>
          <p:cNvPr id="2" name="fl"/>
          <p:cNvSpPr txBox="1"/>
          <p:nvPr/>
        </p:nvSpPr>
        <p:spPr>
          <a:xfrm>
            <a:off x="0" y="9103360"/>
            <a:ext cx="7010400" cy="223138"/>
          </a:xfrm>
          <a:prstGeom prst="rect">
            <a:avLst/>
          </a:prstGeom>
          <a:noFill/>
        </p:spPr>
        <p:txBody>
          <a:bodyPr vert="horz" rtlCol="0">
            <a:spAutoFit/>
          </a:bodyPr>
          <a:lstStyle/>
          <a:p>
            <a:pPr algn="l"/>
            <a:endParaRPr lang="en-US" sz="850" b="1" i="0" u="none" baseline="0">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endParaRPr lang="en-US" sz="1200" kern="1200" dirty="0" smtClean="0">
              <a:solidFill>
                <a:schemeClr val="tx1"/>
              </a:solidFill>
              <a:effectLst/>
              <a:latin typeface="Museo Sans For Dell" pitchFamily="2"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a:t>
            </a:fld>
            <a:endParaRPr lang="en-US" dirty="0"/>
          </a:p>
        </p:txBody>
      </p:sp>
    </p:spTree>
    <p:extLst>
      <p:ext uri="{BB962C8B-B14F-4D97-AF65-F5344CB8AC3E}">
        <p14:creationId xmlns:p14="http://schemas.microsoft.com/office/powerpoint/2010/main" val="155667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smtClean="0">
              <a:solidFill>
                <a:schemeClr val="tx1"/>
              </a:solidFill>
              <a:effectLst/>
              <a:latin typeface="Museo Sans For Dell" pitchFamily="2" charset="0"/>
              <a:ea typeface="+mn-ea"/>
              <a:cs typeface="+mn-cs"/>
            </a:endParaRPr>
          </a:p>
        </p:txBody>
      </p:sp>
      <p:sp>
        <p:nvSpPr>
          <p:cNvPr id="61444" name="Date Placeholder 3"/>
          <p:cNvSpPr>
            <a:spLocks noGrp="1"/>
          </p:cNvSpPr>
          <p:nvPr>
            <p:ph type="dt" sz="quarter" idx="4294967295"/>
          </p:nvPr>
        </p:nvSpPr>
        <p:spPr bwMode="auto">
          <a:xfrm>
            <a:off x="3884852" y="0"/>
            <a:ext cx="2971593" cy="45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30171" indent="-280835" eaLnBrk="0" hangingPunct="0">
              <a:defRPr sz="2400">
                <a:solidFill>
                  <a:schemeClr val="tx1"/>
                </a:solidFill>
                <a:latin typeface="Arial" charset="0"/>
                <a:cs typeface="Arial" charset="0"/>
              </a:defRPr>
            </a:lvl2pPr>
            <a:lvl3pPr marL="1123340" indent="-224668" eaLnBrk="0" hangingPunct="0">
              <a:defRPr sz="2400">
                <a:solidFill>
                  <a:schemeClr val="tx1"/>
                </a:solidFill>
                <a:latin typeface="Arial" charset="0"/>
                <a:cs typeface="Arial" charset="0"/>
              </a:defRPr>
            </a:lvl3pPr>
            <a:lvl4pPr marL="1572677" indent="-224668" eaLnBrk="0" hangingPunct="0">
              <a:defRPr sz="2400">
                <a:solidFill>
                  <a:schemeClr val="tx1"/>
                </a:solidFill>
                <a:latin typeface="Arial" charset="0"/>
                <a:cs typeface="Arial" charset="0"/>
              </a:defRPr>
            </a:lvl4pPr>
            <a:lvl5pPr marL="2022013" indent="-224668" eaLnBrk="0" hangingPunct="0">
              <a:defRPr sz="2400">
                <a:solidFill>
                  <a:schemeClr val="tx1"/>
                </a:solidFill>
                <a:latin typeface="Arial" charset="0"/>
                <a:cs typeface="Arial" charset="0"/>
              </a:defRPr>
            </a:lvl5pPr>
            <a:lvl6pPr marL="2471349" indent="-224668" eaLnBrk="0" fontAlgn="base" hangingPunct="0">
              <a:spcBef>
                <a:spcPct val="0"/>
              </a:spcBef>
              <a:spcAft>
                <a:spcPct val="0"/>
              </a:spcAft>
              <a:defRPr sz="2400">
                <a:solidFill>
                  <a:schemeClr val="tx1"/>
                </a:solidFill>
                <a:latin typeface="Arial" charset="0"/>
                <a:cs typeface="Arial" charset="0"/>
              </a:defRPr>
            </a:lvl6pPr>
            <a:lvl7pPr marL="2920685" indent="-224668" eaLnBrk="0" fontAlgn="base" hangingPunct="0">
              <a:spcBef>
                <a:spcPct val="0"/>
              </a:spcBef>
              <a:spcAft>
                <a:spcPct val="0"/>
              </a:spcAft>
              <a:defRPr sz="2400">
                <a:solidFill>
                  <a:schemeClr val="tx1"/>
                </a:solidFill>
                <a:latin typeface="Arial" charset="0"/>
                <a:cs typeface="Arial" charset="0"/>
              </a:defRPr>
            </a:lvl7pPr>
            <a:lvl8pPr marL="3370021" indent="-224668" eaLnBrk="0" fontAlgn="base" hangingPunct="0">
              <a:spcBef>
                <a:spcPct val="0"/>
              </a:spcBef>
              <a:spcAft>
                <a:spcPct val="0"/>
              </a:spcAft>
              <a:defRPr sz="2400">
                <a:solidFill>
                  <a:schemeClr val="tx1"/>
                </a:solidFill>
                <a:latin typeface="Arial" charset="0"/>
                <a:cs typeface="Arial" charset="0"/>
              </a:defRPr>
            </a:lvl8pPr>
            <a:lvl9pPr marL="3819357" indent="-224668"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dirty="0">
              <a:latin typeface="Museo Sans For Dell" pitchFamily="2" charset="0"/>
            </a:endParaRPr>
          </a:p>
        </p:txBody>
      </p:sp>
      <p:sp>
        <p:nvSpPr>
          <p:cNvPr id="55301" name="Slide Number Placeholder 4"/>
          <p:cNvSpPr>
            <a:spLocks noGrp="1"/>
          </p:cNvSpPr>
          <p:nvPr>
            <p:ph type="sldNum" sz="quarter" idx="5"/>
          </p:nvPr>
        </p:nvSpPr>
        <p:spPr/>
        <p:txBody>
          <a:bodyPr/>
          <a:lstStyle/>
          <a:p>
            <a:pPr defTabSz="890872">
              <a:defRPr/>
            </a:pPr>
            <a:fld id="{88E05FC9-9271-48E0-91EB-03E110537047}" type="slidenum">
              <a:rPr lang="en-US" smtClean="0"/>
              <a:pPr defTabSz="890872">
                <a:defRPr/>
              </a:pPr>
              <a:t>4</a:t>
            </a:fld>
            <a:endParaRPr lang="en-US" dirty="0" smtClean="0"/>
          </a:p>
        </p:txBody>
      </p:sp>
    </p:spTree>
    <p:extLst>
      <p:ext uri="{BB962C8B-B14F-4D97-AF65-F5344CB8AC3E}">
        <p14:creationId xmlns:p14="http://schemas.microsoft.com/office/powerpoint/2010/main" val="173618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376238"/>
            <a:ext cx="6877050" cy="3868737"/>
          </a:xfrm>
        </p:spPr>
      </p:sp>
      <p:sp>
        <p:nvSpPr>
          <p:cNvPr id="3" name="Notes Placeholder 2"/>
          <p:cNvSpPr>
            <a:spLocks noGrp="1"/>
          </p:cNvSpPr>
          <p:nvPr>
            <p:ph type="body" idx="1"/>
          </p:nvPr>
        </p:nvSpPr>
        <p:spPr/>
        <p:txBody>
          <a:bodyPr/>
          <a:lstStyle/>
          <a:p>
            <a:r>
              <a:rPr lang="en-US" b="1" dirty="0" smtClean="0"/>
              <a:t>DMITRIY</a:t>
            </a:r>
            <a:endParaRPr lang="en-US" b="1" dirty="0"/>
          </a:p>
        </p:txBody>
      </p:sp>
      <p:sp>
        <p:nvSpPr>
          <p:cNvPr id="4" name="Slide Number Placeholder 3"/>
          <p:cNvSpPr>
            <a:spLocks noGrp="1"/>
          </p:cNvSpPr>
          <p:nvPr>
            <p:ph type="sldNum" sz="quarter" idx="10"/>
          </p:nvPr>
        </p:nvSpPr>
        <p:spPr/>
        <p:txBody>
          <a:bodyPr/>
          <a:lstStyle/>
          <a:p>
            <a:fld id="{3EF634F2-089B-4FE3-AB7F-C714A7297EEC}"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265774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Snowden</a:t>
            </a:r>
            <a:r>
              <a:rPr lang="en-US" baseline="0" dirty="0" smtClean="0"/>
              <a:t> effect, the growth in encrypted web traffic in 2014 by regions</a:t>
            </a:r>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7</a:t>
            </a:fld>
            <a:endParaRPr lang="en-US" dirty="0"/>
          </a:p>
        </p:txBody>
      </p:sp>
    </p:spTree>
    <p:extLst>
      <p:ext uri="{BB962C8B-B14F-4D97-AF65-F5344CB8AC3E}">
        <p14:creationId xmlns:p14="http://schemas.microsoft.com/office/powerpoint/2010/main" val="299406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19</a:t>
            </a:fld>
            <a:endParaRPr lang="en-US" dirty="0"/>
          </a:p>
        </p:txBody>
      </p:sp>
    </p:spTree>
    <p:extLst>
      <p:ext uri="{BB962C8B-B14F-4D97-AF65-F5344CB8AC3E}">
        <p14:creationId xmlns:p14="http://schemas.microsoft.com/office/powerpoint/2010/main" val="230996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23</a:t>
            </a:fld>
            <a:endParaRPr lang="en-US" dirty="0"/>
          </a:p>
        </p:txBody>
      </p:sp>
    </p:spTree>
    <p:extLst>
      <p:ext uri="{BB962C8B-B14F-4D97-AF65-F5344CB8AC3E}">
        <p14:creationId xmlns:p14="http://schemas.microsoft.com/office/powerpoint/2010/main" val="164702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24</a:t>
            </a:fld>
            <a:endParaRPr lang="en-US" dirty="0"/>
          </a:p>
        </p:txBody>
      </p:sp>
    </p:spTree>
    <p:extLst>
      <p:ext uri="{BB962C8B-B14F-4D97-AF65-F5344CB8AC3E}">
        <p14:creationId xmlns:p14="http://schemas.microsoft.com/office/powerpoint/2010/main" val="424499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382588"/>
            <a:ext cx="6992937" cy="3933825"/>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971185" y="0"/>
            <a:ext cx="3037628" cy="464184"/>
          </a:xfrm>
          <a:prstGeom prst="rect">
            <a:avLst/>
          </a:prstGeom>
        </p:spPr>
        <p:txBody>
          <a:bodyPr lIns="91572" tIns="45787" rIns="91572" bIns="45787"/>
          <a:lstStyle/>
          <a:p>
            <a:pPr>
              <a:defRPr/>
            </a:pPr>
            <a:endParaRPr lang="en-US" dirty="0">
              <a:solidFill>
                <a:prstClr val="black"/>
              </a:solidFill>
              <a:latin typeface="Museo Sans For Dell" panose="02000000000000000000" pitchFamily="2" charset="0"/>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66986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2175678912"/>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769319"/>
      </p:ext>
    </p:extLst>
  </p:cSld>
  <p:clrMapOvr>
    <a:masterClrMapping/>
  </p:clrMapOvr>
  <p:transition spd="med">
    <p:wipe dir="r"/>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with Dell Blue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271886"/>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1478970171"/>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Sub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904" y="196172"/>
            <a:ext cx="8279946" cy="338555"/>
          </a:xfrm>
        </p:spPr>
        <p:txBody>
          <a:bodyPr wrap="square" anchor="t"/>
          <a:lstStyle>
            <a:lvl1pPr>
              <a:lnSpc>
                <a:spcPct val="90000"/>
              </a:lnSpc>
              <a:defRPr sz="2400" b="0">
                <a:solidFill>
                  <a:schemeClr val="accent1"/>
                </a:solidFill>
                <a:latin typeface="+mj-lt"/>
              </a:defRPr>
            </a:lvl1pPr>
          </a:lstStyle>
          <a:p>
            <a:r>
              <a:rPr lang="en-US" dirty="0" smtClean="0"/>
              <a:t>Click to edit master title</a:t>
            </a:r>
            <a:endParaRPr lang="en-US" dirty="0"/>
          </a:p>
        </p:txBody>
      </p:sp>
      <p:sp>
        <p:nvSpPr>
          <p:cNvPr id="5" name="Content Placeholder 8"/>
          <p:cNvSpPr>
            <a:spLocks noGrp="1"/>
          </p:cNvSpPr>
          <p:nvPr>
            <p:ph sz="quarter" idx="10" hasCustomPrompt="1"/>
          </p:nvPr>
        </p:nvSpPr>
        <p:spPr>
          <a:xfrm>
            <a:off x="428625" y="646827"/>
            <a:ext cx="8286750" cy="211597"/>
          </a:xfrm>
        </p:spPr>
        <p:txBody>
          <a:bodyPr anchor="t"/>
          <a:lstStyle>
            <a:lvl1pPr marL="0" indent="0">
              <a:buNone/>
              <a:defRPr sz="1500" b="1">
                <a:solidFill>
                  <a:schemeClr val="bg2">
                    <a:lumMod val="65000"/>
                    <a:lumOff val="35000"/>
                  </a:schemeClr>
                </a:solidFill>
                <a:latin typeface="+mj-lt"/>
              </a:defRPr>
            </a:lvl1pPr>
          </a:lstStyle>
          <a:p>
            <a:pPr lvl="0"/>
            <a:r>
              <a:rPr lang="en-US" dirty="0" smtClean="0"/>
              <a:t>Subtitle</a:t>
            </a:r>
            <a:endParaRPr lang="en-US" dirty="0"/>
          </a:p>
        </p:txBody>
      </p:sp>
      <p:sp>
        <p:nvSpPr>
          <p:cNvPr id="6" name="Content Placeholder 2"/>
          <p:cNvSpPr>
            <a:spLocks noGrp="1"/>
          </p:cNvSpPr>
          <p:nvPr>
            <p:ph sz="half" idx="1" hasCustomPrompt="1"/>
          </p:nvPr>
        </p:nvSpPr>
        <p:spPr>
          <a:xfrm>
            <a:off x="457200" y="1083566"/>
            <a:ext cx="8267140" cy="772135"/>
          </a:xfrm>
        </p:spPr>
        <p:txBody>
          <a:bodyPr lIns="0" tIns="0" rIns="0" bIns="0">
            <a:spAutoFit/>
          </a:bodyPr>
          <a:lstStyle>
            <a:lvl1pPr>
              <a:spcBef>
                <a:spcPts val="900"/>
              </a:spcBef>
              <a:spcAft>
                <a:spcPts val="0"/>
              </a:spcAft>
              <a:defRPr sz="1500">
                <a:solidFill>
                  <a:schemeClr val="tx1"/>
                </a:solidFill>
                <a:latin typeface="+mn-lt"/>
              </a:defRPr>
            </a:lvl1pPr>
            <a:lvl2pPr>
              <a:spcBef>
                <a:spcPts val="225"/>
              </a:spcBef>
              <a:spcAft>
                <a:spcPts val="0"/>
              </a:spcAft>
              <a:buFont typeface="Museo Sans For Dell" pitchFamily="2" charset="0"/>
              <a:buChar char="–"/>
              <a:defRPr sz="1350">
                <a:solidFill>
                  <a:schemeClr val="tx1"/>
                </a:solidFill>
                <a:latin typeface="+mn-lt"/>
              </a:defRPr>
            </a:lvl2pPr>
            <a:lvl3pPr>
              <a:spcBef>
                <a:spcPts val="225"/>
              </a:spcBef>
              <a:spcAft>
                <a:spcPts val="0"/>
              </a:spcAft>
              <a:defRPr sz="1200">
                <a:solidFill>
                  <a:schemeClr val="tx1"/>
                </a:solidFill>
                <a:latin typeface="+mn-lt"/>
              </a:defRPr>
            </a:lvl3pPr>
            <a:lvl4pPr>
              <a:spcBef>
                <a:spcPts val="225"/>
              </a:spcBef>
              <a:spcAft>
                <a:spcPts val="0"/>
              </a:spcAft>
              <a:defRPr sz="900" baseline="0">
                <a:solidFill>
                  <a:schemeClr val="tx1"/>
                </a:solidFill>
                <a:latin typeface="+mn-lt"/>
              </a:defRPr>
            </a:lvl4pPr>
            <a:lvl5pPr>
              <a:spcBef>
                <a:spcPts val="225"/>
              </a:spcBef>
              <a:spcAft>
                <a:spcPts val="0"/>
              </a:spcAft>
              <a:buClr>
                <a:schemeClr val="accent1"/>
              </a:buClr>
              <a:buNone/>
              <a:defRPr sz="825">
                <a:solidFill>
                  <a:schemeClr val="tx1"/>
                </a:solidFill>
                <a:latin typeface="Museo Sans For Dell" pitchFamily="2" charset="0"/>
              </a:defRPr>
            </a:lvl5pPr>
            <a:lvl6pPr>
              <a:defRPr sz="1350"/>
            </a:lvl6pPr>
            <a:lvl7pPr>
              <a:defRPr sz="1350"/>
            </a:lvl7pPr>
            <a:lvl8pPr>
              <a:defRPr sz="1350"/>
            </a:lvl8pPr>
            <a:lvl9pPr>
              <a:defRPr sz="135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76575791"/>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Dell Teal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993977588"/>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Dell Blue background">
    <p:bg>
      <p:bgPr>
        <a:solidFill>
          <a:srgbClr val="0085C3"/>
        </a:solidFill>
        <a:effectLst/>
      </p:bgPr>
    </p:bg>
    <p:spTree>
      <p:nvGrpSpPr>
        <p:cNvPr id="1" name=""/>
        <p:cNvGrpSpPr/>
        <p:nvPr/>
      </p:nvGrpSpPr>
      <p:grpSpPr>
        <a:xfrm>
          <a:off x="0" y="0"/>
          <a:ext cx="0" cy="0"/>
          <a:chOff x="0" y="0"/>
          <a:chExt cx="0" cy="0"/>
        </a:xfrm>
      </p:grpSpPr>
      <p:sp>
        <p:nvSpPr>
          <p:cNvPr id="5" name="Title Placeholder 21"/>
          <p:cNvSpPr>
            <a:spLocks noGrp="1"/>
          </p:cNvSpPr>
          <p:nvPr>
            <p:ph type="ctrTitle" hasCustomPrompt="1"/>
          </p:nvPr>
        </p:nvSpPr>
        <p:spPr>
          <a:xfrm>
            <a:off x="274320" y="275760"/>
            <a:ext cx="5200791" cy="1661993"/>
          </a:xfrm>
        </p:spPr>
        <p:txBody>
          <a:bodyPr wrap="square" anchor="b" anchorCtr="0">
            <a:normAutofit/>
          </a:bodyPr>
          <a:lstStyle>
            <a:lvl1pPr algn="l">
              <a:lnSpc>
                <a:spcPct val="100000"/>
              </a:lnSpc>
              <a:spcAft>
                <a:spcPts val="0"/>
              </a:spcAft>
              <a:defRPr sz="5400" b="0" i="0" smtClean="0">
                <a:solidFill>
                  <a:schemeClr val="tx2"/>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6" name="Text Placeholder 12"/>
          <p:cNvSpPr>
            <a:spLocks noGrp="1"/>
          </p:cNvSpPr>
          <p:nvPr>
            <p:ph type="subTitle" idx="1"/>
          </p:nvPr>
        </p:nvSpPr>
        <p:spPr>
          <a:xfrm>
            <a:off x="274320" y="2286000"/>
            <a:ext cx="5200791" cy="276999"/>
          </a:xfrm>
        </p:spPr>
        <p:txBody>
          <a:bodyPr wrap="square" lIns="0" tIns="0" rIns="0" bIns="0" anchor="t" anchorCtr="0">
            <a:spAutoFit/>
          </a:bodyPr>
          <a:lstStyle>
            <a:lvl1pPr marL="0" indent="0" algn="l">
              <a:buFont typeface="Wingdings" pitchFamily="2" charset="2"/>
              <a:buNone/>
              <a:defRPr sz="2000" b="0" i="0" smtClean="0">
                <a:solidFill>
                  <a:schemeClr val="tx2"/>
                </a:solidFill>
                <a:latin typeface="Museo Sans For Dell" pitchFamily="2" charset="0"/>
                <a:ea typeface="Museo Sans For Dell" pitchFamily="2" charset="0"/>
              </a:defRPr>
            </a:lvl1pPr>
          </a:lstStyle>
          <a:p>
            <a:r>
              <a:rPr lang="en-US" dirty="0" smtClean="0"/>
              <a:t>Click to edit Master subtitle style</a:t>
            </a:r>
          </a:p>
        </p:txBody>
      </p:sp>
      <p:pic>
        <p:nvPicPr>
          <p:cNvPr id="7" name="Picture 6" descr="Dell-DW15-PPTmakeready-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160" y="4698695"/>
            <a:ext cx="1293538" cy="191362"/>
          </a:xfrm>
          <a:prstGeom prst="rect">
            <a:avLst/>
          </a:prstGeom>
        </p:spPr>
      </p:pic>
    </p:spTree>
    <p:extLst>
      <p:ext uri="{BB962C8B-B14F-4D97-AF65-F5344CB8AC3E}">
        <p14:creationId xmlns:p14="http://schemas.microsoft.com/office/powerpoint/2010/main" val="4181222673"/>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chemeClr val="tx1"/>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783564609"/>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Dell Blue backgrou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38602"/>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ell Blue divider slide ">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6" name="Picture 5" descr="Dell-DW15-PPTmakeready-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04" y="4677263"/>
            <a:ext cx="1293538" cy="191362"/>
          </a:xfrm>
          <a:prstGeom prst="rect">
            <a:avLst/>
          </a:prstGeom>
        </p:spPr>
      </p:pic>
    </p:spTree>
    <p:extLst>
      <p:ext uri="{BB962C8B-B14F-4D97-AF65-F5344CB8AC3E}">
        <p14:creationId xmlns:p14="http://schemas.microsoft.com/office/powerpoint/2010/main" val="532028473"/>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ell Blue divider slide ">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6196" y="1170772"/>
            <a:ext cx="3891608" cy="2801957"/>
          </a:xfrm>
          <a:prstGeom prst="rect">
            <a:avLst/>
          </a:prstGeom>
        </p:spPr>
      </p:pic>
    </p:spTree>
    <p:extLst>
      <p:ext uri="{BB962C8B-B14F-4D97-AF65-F5344CB8AC3E}">
        <p14:creationId xmlns:p14="http://schemas.microsoft.com/office/powerpoint/2010/main" val="2962879186"/>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ell Dark Blue divider slide">
    <p:bg>
      <p:bgPr>
        <a:solidFill>
          <a:srgbClr val="00447C"/>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1"/>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DW15-PPTmakeready-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04" y="4677263"/>
            <a:ext cx="1293538" cy="191362"/>
          </a:xfrm>
          <a:prstGeom prst="rect">
            <a:avLst/>
          </a:prstGeom>
        </p:spPr>
      </p:pic>
    </p:spTree>
    <p:extLst>
      <p:ext uri="{BB962C8B-B14F-4D97-AF65-F5344CB8AC3E}">
        <p14:creationId xmlns:p14="http://schemas.microsoft.com/office/powerpoint/2010/main" val="1994142162"/>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994380"/>
            <a:ext cx="7955280" cy="238842"/>
          </a:xfrm>
        </p:spPr>
        <p:txBody>
          <a:bodyPr/>
          <a:lstStyle>
            <a:lvl1pPr marL="0" indent="0">
              <a:buNone/>
              <a:defRPr b="0" i="0">
                <a:latin typeface="Museo Sans For Dell 500"/>
                <a:cs typeface="Museo Sans For Dell 500"/>
              </a:defRPr>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0"/>
            <a:ext cx="7955280" cy="3017520"/>
          </a:xfr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b="1">
                <a:solidFill>
                  <a:schemeClr val="bg1"/>
                </a:solidFill>
                <a:latin typeface="Museo Sans For Dell" pitchFamily="2" charset="0"/>
              </a:defRPr>
            </a:lvl1pPr>
            <a:lvl2pPr marL="342900" indent="-168275">
              <a:lnSpc>
                <a:spcPct val="100000"/>
              </a:lnSpc>
              <a:spcBef>
                <a:spcPts val="300"/>
              </a:spcBef>
              <a:spcAft>
                <a:spcPts val="0"/>
              </a:spcAft>
              <a:buClr>
                <a:srgbClr val="AAAAAA"/>
              </a:buClr>
              <a:buFont typeface="Arial" panose="020B0604020202020204" pitchFamily="34" charset="0"/>
              <a:buChar char="•"/>
              <a:defRPr sz="1200" baseline="0">
                <a:solidFill>
                  <a:schemeClr val="bg2"/>
                </a:solidFill>
                <a:latin typeface="Museo Sans For Dell" pitchFamily="2" charset="0"/>
              </a:defRPr>
            </a:lvl2pPr>
            <a:lvl3pPr marL="685800" indent="-228600">
              <a:lnSpc>
                <a:spcPct val="100000"/>
              </a:lnSpc>
              <a:spcBef>
                <a:spcPts val="300"/>
              </a:spcBef>
              <a:spcAft>
                <a:spcPts val="0"/>
              </a:spcAft>
              <a:buClr>
                <a:srgbClr val="AAAAAA"/>
              </a:buClr>
              <a:buFont typeface="Museo Sans For Dell" panose="02000000000000000000" pitchFamily="2" charset="0"/>
              <a:buChar char="–"/>
              <a:defRPr sz="1000" baseline="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 and use for first level if planning bullets two levels or more</a:t>
            </a:r>
          </a:p>
          <a:p>
            <a:pPr lvl="1"/>
            <a:r>
              <a:rPr lang="en-US" dirty="0" smtClean="0"/>
              <a:t>Second level bullets</a:t>
            </a:r>
          </a:p>
          <a:p>
            <a:pPr lvl="2"/>
            <a:r>
              <a:rPr lang="en-US" dirty="0" smtClean="0"/>
              <a:t>Third level for those times when you absolutely cannot avoid them</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1775402808"/>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0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17817292"/>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Dell Blue backgrou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7946"/>
            <a:ext cx="7955280" cy="640080"/>
          </a:xfrm>
        </p:spPr>
        <p:txBody>
          <a:bodyPr>
            <a:normAutofit/>
          </a:bodyPr>
          <a:lstStyle/>
          <a:p>
            <a:r>
              <a:rPr lang="en-US" dirty="0" smtClean="0"/>
              <a:t>Click to edit content page title</a:t>
            </a:r>
            <a:endParaRPr lang="en-US" dirty="0"/>
          </a:p>
        </p:txBody>
      </p:sp>
    </p:spTree>
    <p:extLst>
      <p:ext uri="{BB962C8B-B14F-4D97-AF65-F5344CB8AC3E}">
        <p14:creationId xmlns:p14="http://schemas.microsoft.com/office/powerpoint/2010/main" val="776089702"/>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Dell Blue background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7946"/>
            <a:ext cx="7955280" cy="640080"/>
          </a:xfrm>
        </p:spPr>
        <p:txBody>
          <a:bodyPr/>
          <a:lstStyle/>
          <a:p>
            <a:r>
              <a:rPr lang="en-US" dirty="0" smtClean="0"/>
              <a:t>Click to edit content page title</a:t>
            </a:r>
            <a:endParaRPr lang="en-US" dirty="0"/>
          </a:p>
        </p:txBody>
      </p:sp>
      <p:sp>
        <p:nvSpPr>
          <p:cNvPr id="5" name="Text Placeholder 12"/>
          <p:cNvSpPr>
            <a:spLocks noGrp="1"/>
          </p:cNvSpPr>
          <p:nvPr>
            <p:ph idx="1" hasCustomPrompt="1"/>
          </p:nvPr>
        </p:nvSpPr>
        <p:spPr bwMode="auto">
          <a:xfrm>
            <a:off x="277294" y="1280160"/>
            <a:ext cx="7955280"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nSpc>
                <a:spcPct val="100000"/>
              </a:lnSpc>
              <a:defRPr/>
            </a:lvl1pPr>
            <a:lvl2pPr>
              <a:lnSpc>
                <a:spcPct val="100000"/>
              </a:lnSpc>
              <a:defRPr/>
            </a:lvl2pPr>
            <a:lvl3pPr>
              <a:lnSpc>
                <a:spcPct val="100000"/>
              </a:lnSpc>
              <a:defRPr/>
            </a:lvl3pPr>
            <a:lvl4pPr>
              <a:defRPr/>
            </a:lvl4pPr>
          </a:lstStyle>
          <a:p>
            <a:pPr lvl="0"/>
            <a:r>
              <a:rPr lang="en-US" dirty="0" smtClean="0"/>
              <a:t>Click to edit title</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47026929"/>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13584238"/>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5"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274320" y="1280160"/>
            <a:ext cx="8520056"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 and use for first level if planning bullets two levels or more</a:t>
            </a:r>
          </a:p>
          <a:p>
            <a:pPr marL="342900" lvl="1" indent="-168275" algn="l" rtl="0" eaLnBrk="1" fontAlgn="base" hangingPunct="1">
              <a:lnSpc>
                <a:spcPct val="100000"/>
              </a:lnSpc>
              <a:spcBef>
                <a:spcPts val="300"/>
              </a:spcBef>
              <a:spcAft>
                <a:spcPts val="0"/>
              </a:spcAft>
              <a:buClr>
                <a:srgbClr val="AAAAAA"/>
              </a:buClr>
              <a:buFont typeface="Arial" panose="020B0604020202020204" pitchFamily="34" charset="0"/>
              <a:buChar char="•"/>
            </a:pPr>
            <a:r>
              <a:rPr lang="en-US" dirty="0" smtClean="0"/>
              <a:t>Second level bullets</a:t>
            </a:r>
          </a:p>
          <a:p>
            <a:pPr lvl="2"/>
            <a:r>
              <a:rPr lang="en-US" dirty="0" smtClean="0"/>
              <a:t>Third level for those times when you absolutely cannot avoid them</a:t>
            </a:r>
          </a:p>
        </p:txBody>
      </p:sp>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11/6/2015</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11/6/2015</a:t>
            </a:fld>
            <a:endParaRPr lang="en-US" sz="900" dirty="0" smtClean="0">
              <a:solidFill>
                <a:schemeClr val="bg2">
                  <a:lumMod val="50000"/>
                  <a:lumOff val="50000"/>
                </a:schemeClr>
              </a:solidFill>
              <a:latin typeface="+mn-lt"/>
            </a:endParaRPr>
          </a:p>
        </p:txBody>
      </p:sp>
      <p:sp>
        <p:nvSpPr>
          <p:cNvPr id="11" name="TextBox 10"/>
          <p:cNvSpPr txBox="1"/>
          <p:nvPr userDrawn="1"/>
        </p:nvSpPr>
        <p:spPr>
          <a:xfrm>
            <a:off x="-390926" y="4906753"/>
            <a:ext cx="265176"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endParaRPr lang="en-US" sz="900" kern="1200" dirty="0" err="1" smtClean="0">
              <a:solidFill>
                <a:schemeClr val="bg2">
                  <a:lumMod val="50000"/>
                  <a:lumOff val="50000"/>
                </a:schemeClr>
              </a:solidFill>
              <a:latin typeface="+mn-lt"/>
              <a:ea typeface="+mn-ea"/>
              <a:cs typeface="+mn-cs"/>
            </a:endParaRPr>
          </a:p>
        </p:txBody>
      </p:sp>
      <p:sp>
        <p:nvSpPr>
          <p:cNvPr id="18" name="TextBox 17"/>
          <p:cNvSpPr txBox="1"/>
          <p:nvPr userDrawn="1"/>
        </p:nvSpPr>
        <p:spPr>
          <a:xfrm>
            <a:off x="295274" y="4873847"/>
            <a:ext cx="265176"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endParaRPr lang="en-US" sz="900" kern="1200" dirty="0" err="1" smtClean="0">
              <a:solidFill>
                <a:schemeClr val="bg2">
                  <a:lumMod val="50000"/>
                  <a:lumOff val="50000"/>
                </a:schemeClr>
              </a:solidFill>
              <a:latin typeface="+mn-lt"/>
              <a:ea typeface="+mn-ea"/>
              <a:cs typeface="+mn-cs"/>
            </a:endParaRPr>
          </a:p>
        </p:txBody>
      </p:sp>
      <p:sp>
        <p:nvSpPr>
          <p:cNvPr id="20" name="TextBox 19"/>
          <p:cNvSpPr txBox="1"/>
          <p:nvPr userDrawn="1"/>
        </p:nvSpPr>
        <p:spPr>
          <a:xfrm>
            <a:off x="-390926" y="4868188"/>
            <a:ext cx="265176"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pic>
        <p:nvPicPr>
          <p:cNvPr id="21" name="Picture 20" descr="dell_gray_logo.png"/>
          <p:cNvPicPr>
            <a:picLocks noChangeAspect="1"/>
          </p:cNvPicPr>
          <p:nvPr userDrawn="1"/>
        </p:nvPicPr>
        <p:blipFill>
          <a:blip r:embed="rId15" cstate="screen"/>
          <a:stretch>
            <a:fillRect/>
          </a:stretch>
        </p:blipFill>
        <p:spPr bwMode="black">
          <a:xfrm>
            <a:off x="8441368" y="4548083"/>
            <a:ext cx="470835" cy="470835"/>
          </a:xfrm>
          <a:prstGeom prst="rect">
            <a:avLst/>
          </a:prstGeom>
        </p:spPr>
      </p:pic>
      <p:pic>
        <p:nvPicPr>
          <p:cNvPr id="2" name="Picture 1" descr="DW_wordmark_1.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7800" y="4486766"/>
            <a:ext cx="1413394" cy="565357"/>
          </a:xfrm>
          <a:prstGeom prst="rect">
            <a:avLst/>
          </a:prstGeom>
        </p:spPr>
      </p:pic>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367" r:id="rId1"/>
    <p:sldLayoutId id="2147484244" r:id="rId2"/>
    <p:sldLayoutId id="2147484245" r:id="rId3"/>
    <p:sldLayoutId id="2147484250" r:id="rId4"/>
    <p:sldLayoutId id="2147484389" r:id="rId5"/>
    <p:sldLayoutId id="2147484396" r:id="rId6"/>
    <p:sldLayoutId id="2147484397" r:id="rId7"/>
    <p:sldLayoutId id="2147484398" r:id="rId8"/>
    <p:sldLayoutId id="2147484401" r:id="rId9"/>
    <p:sldLayoutId id="2147484402" r:id="rId10"/>
    <p:sldLayoutId id="2147484403" r:id="rId11"/>
    <p:sldLayoutId id="2147484404" r:id="rId12"/>
    <p:sldLayoutId id="2147484405" r:id="rId13"/>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i="0" cap="none" baseline="0">
          <a:solidFill>
            <a:schemeClr val="bg1"/>
          </a:solidFill>
          <a:latin typeface="Museo Sans For Dell Regular"/>
          <a:ea typeface="Museo Sans For Dell" panose="02000000000000000000" pitchFamily="2" charset="0"/>
          <a:cs typeface="Museo Sans For Dell Regular"/>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0" indent="0" algn="l" rtl="0" eaLnBrk="1" fontAlgn="base" hangingPunct="1">
        <a:lnSpc>
          <a:spcPct val="100000"/>
        </a:lnSpc>
        <a:spcBef>
          <a:spcPts val="1200"/>
        </a:spcBef>
        <a:spcAft>
          <a:spcPts val="0"/>
        </a:spcAft>
        <a:buClr>
          <a:srgbClr val="AAAAAA"/>
        </a:buClr>
        <a:buFont typeface="Arial" pitchFamily="34" charset="0"/>
        <a:buNone/>
        <a:defRPr lang="en-US" sz="1800" b="0" i="0" dirty="0" smtClean="0">
          <a:solidFill>
            <a:schemeClr val="bg1"/>
          </a:solidFill>
          <a:latin typeface="Museo Sans For Dell Regular"/>
          <a:ea typeface="Museo Sans For Dell" pitchFamily="2" charset="0"/>
          <a:cs typeface="Museo Sans For Dell Regular"/>
        </a:defRPr>
      </a:lvl1pPr>
      <a:lvl2pPr marL="403225" indent="-228600" algn="l" rtl="0" eaLnBrk="1" fontAlgn="base" hangingPunct="1">
        <a:lnSpc>
          <a:spcPct val="100000"/>
        </a:lnSpc>
        <a:spcBef>
          <a:spcPts val="300"/>
        </a:spcBef>
        <a:spcAft>
          <a:spcPts val="0"/>
        </a:spcAft>
        <a:buClr>
          <a:srgbClr val="AAAAAA"/>
        </a:buClr>
        <a:buFont typeface="Museo Sans For Dell" pitchFamily="2" charset="0"/>
        <a:buChar char="–"/>
        <a:defRPr lang="en-US" sz="1600" b="0" i="0" baseline="0" dirty="0" smtClean="0">
          <a:solidFill>
            <a:schemeClr val="bg2"/>
          </a:solidFill>
          <a:latin typeface="Museo Sans For Dell Regular"/>
          <a:ea typeface="Museo Sans For Dell" pitchFamily="2" charset="0"/>
          <a:cs typeface="Museo Sans For Dell Regular"/>
        </a:defRPr>
      </a:lvl2pPr>
      <a:lvl3pPr marL="685800" indent="-228600" algn="l" rtl="0" eaLnBrk="1" fontAlgn="base" hangingPunct="1">
        <a:lnSpc>
          <a:spcPct val="100000"/>
        </a:lnSpc>
        <a:spcBef>
          <a:spcPts val="300"/>
        </a:spcBef>
        <a:spcAft>
          <a:spcPts val="0"/>
        </a:spcAft>
        <a:buClr>
          <a:srgbClr val="AAAAAA"/>
        </a:buClr>
        <a:buFont typeface="Museo Sans For Dell" panose="02000000000000000000" pitchFamily="2" charset="0"/>
        <a:buChar char="–"/>
        <a:defRPr lang="en-US" sz="1400" b="0" i="0" baseline="0" dirty="0" smtClean="0">
          <a:solidFill>
            <a:schemeClr val="bg2"/>
          </a:solidFill>
          <a:latin typeface="Museo Sans For Dell Regular"/>
          <a:ea typeface="Museo Sans For Dell" pitchFamily="2" charset="0"/>
          <a:cs typeface="Museo Sans For Dell Regular"/>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5C446"/>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7946"/>
            <a:ext cx="7955280" cy="39498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7294" y="1280160"/>
            <a:ext cx="7955280"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title</a:t>
            </a:r>
          </a:p>
          <a:p>
            <a:pPr lvl="1"/>
            <a:r>
              <a:rPr lang="en-US" dirty="0" smtClean="0"/>
              <a:t>Second level</a:t>
            </a:r>
          </a:p>
          <a:p>
            <a:pPr lvl="2"/>
            <a:r>
              <a:rPr lang="en-US" dirty="0" smtClean="0"/>
              <a:t>Third level</a:t>
            </a:r>
          </a:p>
          <a:p>
            <a:pPr lvl="3"/>
            <a:r>
              <a:rPr lang="en-US" dirty="0" smtClean="0"/>
              <a:t>Fourth level</a:t>
            </a:r>
          </a:p>
        </p:txBody>
      </p:sp>
      <p:sp>
        <p:nvSpPr>
          <p:cNvPr id="15" name="TextBox 14" hidden="1"/>
          <p:cNvSpPr txBox="1"/>
          <p:nvPr/>
        </p:nvSpPr>
        <p:spPr>
          <a:xfrm>
            <a:off x="1895476" y="4823848"/>
            <a:ext cx="649537" cy="138499"/>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B8D0290F-9E23-41BA-BCF9-EF3BA4816832}" type="datetime1">
              <a:rPr lang="en-US" sz="1000" smtClean="0">
                <a:solidFill>
                  <a:schemeClr val="tx2"/>
                </a:solidFill>
                <a:latin typeface="+mn-lt"/>
              </a:rPr>
              <a:pPr>
                <a:lnSpc>
                  <a:spcPct val="90000"/>
                </a:lnSpc>
                <a:spcBef>
                  <a:spcPts val="600"/>
                </a:spcBef>
                <a:spcAft>
                  <a:spcPts val="0"/>
                </a:spcAft>
                <a:buClr>
                  <a:schemeClr val="bg1"/>
                </a:buClr>
              </a:pPr>
              <a:t>11/6/2015</a:t>
            </a:fld>
            <a:endParaRPr lang="en-US" sz="1000" dirty="0" smtClean="0">
              <a:solidFill>
                <a:schemeClr val="tx2"/>
              </a:solidFill>
              <a:latin typeface="+mn-lt"/>
            </a:endParaRPr>
          </a:p>
        </p:txBody>
      </p:sp>
      <p:sp>
        <p:nvSpPr>
          <p:cNvPr id="16" name="fl"/>
          <p:cNvSpPr txBox="1"/>
          <p:nvPr userDrawn="1"/>
        </p:nvSpPr>
        <p:spPr>
          <a:xfrm>
            <a:off x="0" y="4963414"/>
            <a:ext cx="9144000" cy="210058"/>
          </a:xfrm>
          <a:prstGeom prst="rect">
            <a:avLst/>
          </a:prstGeom>
          <a:no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panose="02000000000000000000" pitchFamily="2" charset="0"/>
            </a:endParaRPr>
          </a:p>
        </p:txBody>
      </p:sp>
      <p:sp>
        <p:nvSpPr>
          <p:cNvPr id="17" name="TextBox 16"/>
          <p:cNvSpPr txBox="1"/>
          <p:nvPr userDrawn="1"/>
        </p:nvSpPr>
        <p:spPr>
          <a:xfrm>
            <a:off x="-451038" y="4918837"/>
            <a:ext cx="265176"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tx1"/>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tx1"/>
              </a:solidFill>
              <a:latin typeface="+mn-lt"/>
              <a:ea typeface="+mn-ea"/>
              <a:cs typeface="+mn-cs"/>
            </a:endParaRPr>
          </a:p>
        </p:txBody>
      </p:sp>
      <p:pic>
        <p:nvPicPr>
          <p:cNvPr id="20" name="Picture 19" descr="dell_white_logo.png"/>
          <p:cNvPicPr>
            <a:picLocks noChangeAspect="1"/>
          </p:cNvPicPr>
          <p:nvPr userDrawn="1"/>
        </p:nvPicPr>
        <p:blipFill>
          <a:blip r:embed="rId7" cstate="screen"/>
          <a:stretch>
            <a:fillRect/>
          </a:stretch>
        </p:blipFill>
        <p:spPr bwMode="black">
          <a:xfrm>
            <a:off x="8499231" y="4543792"/>
            <a:ext cx="475126" cy="475126"/>
          </a:xfrm>
          <a:prstGeom prst="rect">
            <a:avLst/>
          </a:prstGeom>
        </p:spPr>
      </p:pic>
      <p:pic>
        <p:nvPicPr>
          <p:cNvPr id="12" name="Picture 11" descr="Dell-DW15-PPTmakeready-04.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3304" y="4677263"/>
            <a:ext cx="1293538" cy="191362"/>
          </a:xfrm>
          <a:prstGeom prst="rect">
            <a:avLst/>
          </a:prstGeom>
        </p:spPr>
      </p:pic>
    </p:spTree>
    <p:extLst>
      <p:ext uri="{BB962C8B-B14F-4D97-AF65-F5344CB8AC3E}">
        <p14:creationId xmlns:p14="http://schemas.microsoft.com/office/powerpoint/2010/main" val="1132410980"/>
      </p:ext>
    </p:extLst>
  </p:cSld>
  <p:clrMap bg1="dk2" tx1="lt1" bg2="dk1" tx2="lt2" accent1="accent1" accent2="accent2" accent3="accent3" accent4="accent4" accent5="accent5" accent6="accent6" hlink="hlink" folHlink="folHlink"/>
  <p:sldLayoutIdLst>
    <p:sldLayoutId id="2147484379" r:id="rId1"/>
    <p:sldLayoutId id="2147484380" r:id="rId2"/>
    <p:sldLayoutId id="2147484385" r:id="rId3"/>
    <p:sldLayoutId id="2147484387" r:id="rId4"/>
    <p:sldLayoutId id="2147484388" r:id="rId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i="0" cap="none" baseline="0">
          <a:solidFill>
            <a:schemeClr val="tx2"/>
          </a:solidFill>
          <a:latin typeface="Museo Sans For Dell 500"/>
          <a:ea typeface="Museo Sans For Dell" panose="02000000000000000000" pitchFamily="2" charset="0"/>
          <a:cs typeface="Museo Sans For Dell 50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300"/>
        </a:spcBef>
        <a:spcAft>
          <a:spcPts val="0"/>
        </a:spcAft>
        <a:buClr>
          <a:schemeClr val="tx2"/>
        </a:buClr>
        <a:buFont typeface="Arial" pitchFamily="34" charset="0"/>
        <a:buChar char="•"/>
        <a:defRPr sz="1400" b="0" i="0">
          <a:solidFill>
            <a:schemeClr val="tx2"/>
          </a:solidFill>
          <a:latin typeface="Museo Sans For Dell 500"/>
          <a:ea typeface="Museo Sans For Dell" pitchFamily="2" charset="0"/>
          <a:cs typeface="Museo Sans For Dell 500"/>
        </a:defRPr>
      </a:lvl1pPr>
      <a:lvl2pPr marL="574675" indent="-223838" algn="l" rtl="0" eaLnBrk="1" fontAlgn="base" hangingPunct="1">
        <a:lnSpc>
          <a:spcPct val="100000"/>
        </a:lnSpc>
        <a:spcBef>
          <a:spcPts val="300"/>
        </a:spcBef>
        <a:spcAft>
          <a:spcPts val="0"/>
        </a:spcAft>
        <a:buClr>
          <a:schemeClr val="tx2"/>
        </a:buClr>
        <a:buSzPct val="100000"/>
        <a:buFont typeface="Museo Sans For Dell" pitchFamily="2" charset="0"/>
        <a:buChar char="–"/>
        <a:defRPr sz="1200" b="0" i="0" baseline="0">
          <a:solidFill>
            <a:schemeClr val="tx2"/>
          </a:solidFill>
          <a:latin typeface="Museo Sans For Dell 300"/>
          <a:ea typeface="Museo Sans For Dell" pitchFamily="2" charset="0"/>
          <a:cs typeface="Museo Sans For Dell 300"/>
        </a:defRPr>
      </a:lvl2pPr>
      <a:lvl3pPr marL="909638" indent="-220663" algn="l" rtl="0" eaLnBrk="1" fontAlgn="base" hangingPunct="1">
        <a:lnSpc>
          <a:spcPct val="100000"/>
        </a:lnSpc>
        <a:spcBef>
          <a:spcPts val="300"/>
        </a:spcBef>
        <a:spcAft>
          <a:spcPts val="0"/>
        </a:spcAft>
        <a:buClr>
          <a:schemeClr val="tx2"/>
        </a:buClr>
        <a:buFont typeface="Museo Sans For Dell" pitchFamily="2" charset="0"/>
        <a:buChar char="›"/>
        <a:defRPr sz="1000" b="0" i="0">
          <a:solidFill>
            <a:schemeClr val="tx2"/>
          </a:solidFill>
          <a:latin typeface="Museo Sans For Dell 300"/>
          <a:ea typeface="Museo Sans For Dell" pitchFamily="2" charset="0"/>
          <a:cs typeface="Museo Sans For Dell 300"/>
        </a:defRPr>
      </a:lvl3pPr>
      <a:lvl4pPr marL="1246188" indent="-222250" algn="l" rtl="0" eaLnBrk="1" fontAlgn="base" hangingPunct="1">
        <a:lnSpc>
          <a:spcPct val="100000"/>
        </a:lnSpc>
        <a:spcBef>
          <a:spcPts val="300"/>
        </a:spcBef>
        <a:spcAft>
          <a:spcPct val="0"/>
        </a:spcAft>
        <a:buClr>
          <a:schemeClr val="tx1"/>
        </a:buClr>
        <a:buFont typeface="Courier New" panose="02070309020205020404" pitchFamily="49" charset="0"/>
        <a:buChar char="o"/>
        <a:defRPr sz="1000" b="0" i="0">
          <a:solidFill>
            <a:schemeClr val="tx1"/>
          </a:solidFill>
          <a:latin typeface="Museo Sans For Dell 300"/>
          <a:ea typeface="Museo Sans For Dell" pitchFamily="2" charset="0"/>
          <a:cs typeface="Museo Sans For Dell 30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5"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11/6/2015</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11/6/2015</a:t>
            </a:fld>
            <a:endParaRPr lang="en-US" sz="900" dirty="0" smtClean="0">
              <a:solidFill>
                <a:schemeClr val="bg2">
                  <a:lumMod val="50000"/>
                  <a:lumOff val="50000"/>
                </a:schemeClr>
              </a:solidFill>
              <a:latin typeface="+mn-lt"/>
            </a:endParaRPr>
          </a:p>
        </p:txBody>
      </p:sp>
      <p:sp>
        <p:nvSpPr>
          <p:cNvPr id="10" name="TextBox 9"/>
          <p:cNvSpPr txBox="1"/>
          <p:nvPr userDrawn="1"/>
        </p:nvSpPr>
        <p:spPr>
          <a:xfrm>
            <a:off x="-390926" y="4974341"/>
            <a:ext cx="265176"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4" name="Text Placeholder 12"/>
          <p:cNvSpPr>
            <a:spLocks noGrp="1"/>
          </p:cNvSpPr>
          <p:nvPr>
            <p:ph type="body" idx="1"/>
          </p:nvPr>
        </p:nvSpPr>
        <p:spPr bwMode="auto">
          <a:xfrm>
            <a:off x="274320"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pic>
        <p:nvPicPr>
          <p:cNvPr id="15" name="Picture 14" descr="dell_gray_logo.png"/>
          <p:cNvPicPr>
            <a:picLocks noChangeAspect="1"/>
          </p:cNvPicPr>
          <p:nvPr userDrawn="1"/>
        </p:nvPicPr>
        <p:blipFill>
          <a:blip r:embed="rId3" cstate="screen"/>
          <a:stretch>
            <a:fillRect/>
          </a:stretch>
        </p:blipFill>
        <p:spPr bwMode="black">
          <a:xfrm>
            <a:off x="8481240" y="4548083"/>
            <a:ext cx="470835" cy="470835"/>
          </a:xfrm>
          <a:prstGeom prst="rect">
            <a:avLst/>
          </a:prstGeom>
        </p:spPr>
      </p:pic>
      <p:pic>
        <p:nvPicPr>
          <p:cNvPr id="9" name="Picture 8" descr="DW_wordmark_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4944" y="4586782"/>
            <a:ext cx="1413394" cy="565357"/>
          </a:xfrm>
          <a:prstGeom prst="rect">
            <a:avLst/>
          </a:prstGeom>
        </p:spPr>
      </p:pic>
    </p:spTree>
    <p:extLst>
      <p:ext uri="{BB962C8B-B14F-4D97-AF65-F5344CB8AC3E}">
        <p14:creationId xmlns:p14="http://schemas.microsoft.com/office/powerpoint/2010/main" val="2803440583"/>
      </p:ext>
    </p:extLst>
  </p:cSld>
  <p:clrMap bg1="dk2" tx1="lt1" bg2="dk1" tx2="lt2" accent1="accent1" accent2="accent2" accent3="accent3" accent4="accent4" accent5="accent5" accent6="accent6" hlink="hlink" folHlink="folHlink"/>
  <p:sldLayoutIdLst>
    <p:sldLayoutId id="2147484354"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i="0" cap="none" baseline="0">
          <a:solidFill>
            <a:srgbClr val="00447C"/>
          </a:solidFill>
          <a:latin typeface="Museo Sans For Dell 500"/>
          <a:ea typeface="Museo Sans For Dell" panose="02000000000000000000" pitchFamily="2" charset="0"/>
          <a:cs typeface="Museo Sans For Dell 50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b="0" i="0">
          <a:solidFill>
            <a:schemeClr val="bg2"/>
          </a:solidFill>
          <a:latin typeface="Museo Sans For Dell 500"/>
          <a:ea typeface="Museo Sans For Dell" pitchFamily="2" charset="0"/>
          <a:cs typeface="Museo Sans For Dell 500"/>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0" i="0" baseline="0">
          <a:solidFill>
            <a:schemeClr val="bg2"/>
          </a:solidFill>
          <a:latin typeface="Museo Sans For Dell 500"/>
          <a:ea typeface="Museo Sans For Dell" pitchFamily="2" charset="0"/>
          <a:cs typeface="Museo Sans For Dell 50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0" i="0" baseline="0">
          <a:solidFill>
            <a:schemeClr val="bg2"/>
          </a:solidFill>
          <a:latin typeface="Museo Sans For Dell 500"/>
          <a:ea typeface="Museo Sans For Dell" pitchFamily="2" charset="0"/>
          <a:cs typeface="Museo Sans For Dell 500"/>
        </a:defRPr>
      </a:lvl3pPr>
      <a:lvl4pPr marL="1252538" indent="-22860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0" i="0">
          <a:solidFill>
            <a:schemeClr val="bg2"/>
          </a:solidFill>
          <a:latin typeface="Museo Sans For Dell 500"/>
          <a:ea typeface="Museo Sans For Dell" pitchFamily="2" charset="0"/>
          <a:cs typeface="Museo Sans For Dell 50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5"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274320"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1000" dirty="0" smtClean="0"/>
              <a:t>Fourth level</a:t>
            </a:r>
            <a:endParaRPr lang="en-US" dirty="0" smtClean="0"/>
          </a:p>
        </p:txBody>
      </p:sp>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444444">
                    <a:lumMod val="50000"/>
                    <a:lumOff val="50000"/>
                  </a:srgbClr>
                </a:solidFill>
                <a:latin typeface="Museo Sans For Dell"/>
              </a:rPr>
              <a:pPr>
                <a:lnSpc>
                  <a:spcPct val="90000"/>
                </a:lnSpc>
                <a:spcBef>
                  <a:spcPts val="600"/>
                </a:spcBef>
                <a:spcAft>
                  <a:spcPts val="0"/>
                </a:spcAft>
                <a:buClr>
                  <a:srgbClr val="0085C3"/>
                </a:buClr>
              </a:pPr>
              <a:t>11/6/2015</a:t>
            </a:fld>
            <a:endParaRPr lang="en-US" sz="900" dirty="0" smtClean="0">
              <a:solidFill>
                <a:srgbClr val="444444">
                  <a:lumMod val="50000"/>
                  <a:lumOff val="50000"/>
                </a:srgbClr>
              </a:solidFill>
              <a:latin typeface="Museo Sans For Del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444444">
                    <a:lumMod val="50000"/>
                    <a:lumOff val="50000"/>
                  </a:srgbClr>
                </a:solidFill>
                <a:latin typeface="Museo Sans For Dell"/>
              </a:rPr>
              <a:pPr>
                <a:lnSpc>
                  <a:spcPct val="90000"/>
                </a:lnSpc>
                <a:spcBef>
                  <a:spcPts val="600"/>
                </a:spcBef>
                <a:spcAft>
                  <a:spcPts val="0"/>
                </a:spcAft>
                <a:buClr>
                  <a:srgbClr val="0085C3"/>
                </a:buClr>
              </a:pPr>
              <a:t>11/6/2015</a:t>
            </a:fld>
            <a:endParaRPr lang="en-US" sz="900" dirty="0" smtClean="0">
              <a:solidFill>
                <a:srgbClr val="444444">
                  <a:lumMod val="50000"/>
                  <a:lumOff val="50000"/>
                </a:srgbClr>
              </a:solidFill>
              <a:latin typeface="Museo Sans For Dell"/>
            </a:endParaRPr>
          </a:p>
        </p:txBody>
      </p:sp>
      <p:sp>
        <p:nvSpPr>
          <p:cNvPr id="11" name="TextBox 10"/>
          <p:cNvSpPr txBox="1"/>
          <p:nvPr/>
        </p:nvSpPr>
        <p:spPr>
          <a:xfrm>
            <a:off x="295274" y="4873847"/>
            <a:ext cx="265176" cy="89154"/>
          </a:xfrm>
          <a:prstGeom prst="rect">
            <a:avLst/>
          </a:prstGeom>
        </p:spPr>
        <p:txBody>
          <a:bodyPr vert="horz" lIns="0" tIns="0" rIns="0" bIns="0" rtlCol="0" anchor="ctr">
            <a:noAutofit/>
          </a:bodyPr>
          <a:lstStyle/>
          <a:p>
            <a:pPr>
              <a:lnSpc>
                <a:spcPct val="90000"/>
              </a:lnSpc>
              <a:buClr>
                <a:srgbClr val="0085C3"/>
              </a:buClr>
            </a:pPr>
            <a:endParaRPr lang="en-US" sz="900" dirty="0" err="1" smtClean="0">
              <a:solidFill>
                <a:srgbClr val="444444">
                  <a:lumMod val="50000"/>
                  <a:lumOff val="50000"/>
                </a:srgbClr>
              </a:solidFill>
              <a:latin typeface="Museo Sans For Dell"/>
            </a:endParaRPr>
          </a:p>
        </p:txBody>
      </p:sp>
      <p:sp>
        <p:nvSpPr>
          <p:cNvPr id="15" name="fl"/>
          <p:cNvSpPr txBox="1"/>
          <p:nvPr/>
        </p:nvSpPr>
        <p:spPr>
          <a:xfrm>
            <a:off x="0" y="4963414"/>
            <a:ext cx="9144000" cy="210058"/>
          </a:xfrm>
          <a:prstGeom prst="rect">
            <a:avLst/>
          </a:prstGeom>
          <a:noFill/>
        </p:spPr>
        <p:txBody>
          <a:bodyPr vert="horz" wrap="square" rtlCol="0">
            <a:spAutoFit/>
          </a:bodyPr>
          <a:lstStyle/>
          <a:p>
            <a:pPr>
              <a:lnSpc>
                <a:spcPct val="90000"/>
              </a:lnSpc>
              <a:spcBef>
                <a:spcPts val="100"/>
              </a:spcBef>
              <a:spcAft>
                <a:spcPts val="100"/>
              </a:spcAft>
            </a:pPr>
            <a:endParaRPr lang="en-US" sz="850" b="1" dirty="0" err="1" smtClean="0">
              <a:solidFill>
                <a:srgbClr val="7F7F7F"/>
              </a:solidFill>
              <a:latin typeface="museo sans for dell" panose="02000000000000000000" pitchFamily="2" charset="0"/>
            </a:endParaRPr>
          </a:p>
        </p:txBody>
      </p:sp>
      <p:sp>
        <p:nvSpPr>
          <p:cNvPr id="18" name="TextBox 17"/>
          <p:cNvSpPr txBox="1"/>
          <p:nvPr/>
        </p:nvSpPr>
        <p:spPr>
          <a:xfrm>
            <a:off x="295274" y="4873847"/>
            <a:ext cx="265176" cy="89154"/>
          </a:xfrm>
          <a:prstGeom prst="rect">
            <a:avLst/>
          </a:prstGeom>
        </p:spPr>
        <p:txBody>
          <a:bodyPr vert="horz" lIns="0" tIns="0" rIns="0" bIns="0" rtlCol="0" anchor="ctr">
            <a:noAutofit/>
          </a:bodyPr>
          <a:lstStyle/>
          <a:p>
            <a:pPr>
              <a:lnSpc>
                <a:spcPct val="90000"/>
              </a:lnSpc>
              <a:buClr>
                <a:srgbClr val="0085C3"/>
              </a:buClr>
            </a:pPr>
            <a:endParaRPr lang="en-US" sz="900" dirty="0" err="1" smtClean="0">
              <a:solidFill>
                <a:srgbClr val="444444">
                  <a:lumMod val="50000"/>
                  <a:lumOff val="50000"/>
                </a:srgbClr>
              </a:solidFill>
              <a:latin typeface="Museo Sans For Dell"/>
            </a:endParaRPr>
          </a:p>
        </p:txBody>
      </p:sp>
      <p:pic>
        <p:nvPicPr>
          <p:cNvPr id="21" name="Picture 20" descr="dell_gray_logo.png"/>
          <p:cNvPicPr>
            <a:picLocks noChangeAspect="1"/>
          </p:cNvPicPr>
          <p:nvPr/>
        </p:nvPicPr>
        <p:blipFill>
          <a:blip r:embed="rId2" cstate="screen"/>
          <a:stretch>
            <a:fillRect/>
          </a:stretch>
        </p:blipFill>
        <p:spPr bwMode="black">
          <a:xfrm>
            <a:off x="8414827" y="4548083"/>
            <a:ext cx="470835" cy="470835"/>
          </a:xfrm>
          <a:prstGeom prst="rect">
            <a:avLst/>
          </a:prstGeom>
        </p:spPr>
      </p:pic>
      <p:sp>
        <p:nvSpPr>
          <p:cNvPr id="14" name="TextBox 13"/>
          <p:cNvSpPr txBox="1"/>
          <p:nvPr userDrawn="1"/>
        </p:nvSpPr>
        <p:spPr>
          <a:xfrm>
            <a:off x="199489" y="4655648"/>
            <a:ext cx="1217000" cy="258532"/>
          </a:xfrm>
          <a:prstGeom prst="rect">
            <a:avLst/>
          </a:prstGeom>
          <a:noFill/>
        </p:spPr>
        <p:txBody>
          <a:bodyPr wrap="none" rtlCol="0">
            <a:spAutoFit/>
          </a:bodyPr>
          <a:lstStyle/>
          <a:p>
            <a:pPr>
              <a:lnSpc>
                <a:spcPct val="90000"/>
              </a:lnSpc>
              <a:spcBef>
                <a:spcPts val="600"/>
              </a:spcBef>
              <a:spcAft>
                <a:spcPts val="0"/>
              </a:spcAft>
              <a:buClr>
                <a:srgbClr val="0085C3"/>
              </a:buClr>
            </a:pPr>
            <a:r>
              <a:rPr lang="en-US" sz="1050" b="1" dirty="0" smtClean="0">
                <a:solidFill>
                  <a:srgbClr val="444444">
                    <a:lumMod val="60000"/>
                    <a:lumOff val="40000"/>
                  </a:srgbClr>
                </a:solidFill>
                <a:latin typeface="Museo Sans For Dell"/>
              </a:rPr>
              <a:t>Dell World</a:t>
            </a:r>
            <a:r>
              <a:rPr lang="en-US" sz="1200" dirty="0" smtClean="0">
                <a:solidFill>
                  <a:srgbClr val="444444">
                    <a:lumMod val="60000"/>
                    <a:lumOff val="40000"/>
                  </a:srgbClr>
                </a:solidFill>
                <a:latin typeface="Museo Sans For Dell"/>
              </a:rPr>
              <a:t> </a:t>
            </a:r>
            <a:r>
              <a:rPr lang="en-US" sz="1050" dirty="0" smtClean="0">
                <a:solidFill>
                  <a:srgbClr val="444444">
                    <a:lumMod val="60000"/>
                    <a:lumOff val="40000"/>
                  </a:srgbClr>
                </a:solidFill>
                <a:latin typeface="Museo Sans For Dell"/>
              </a:rPr>
              <a:t>2014</a:t>
            </a:r>
            <a:endParaRPr lang="en-US" sz="1200" dirty="0" smtClean="0">
              <a:solidFill>
                <a:srgbClr val="444444">
                  <a:lumMod val="60000"/>
                  <a:lumOff val="40000"/>
                </a:srgbClr>
              </a:solidFill>
              <a:latin typeface="Museo Sans For Dell"/>
            </a:endParaRPr>
          </a:p>
        </p:txBody>
      </p:sp>
    </p:spTree>
    <p:extLst>
      <p:ext uri="{BB962C8B-B14F-4D97-AF65-F5344CB8AC3E}">
        <p14:creationId xmlns:p14="http://schemas.microsoft.com/office/powerpoint/2010/main" val="231677352"/>
      </p:ext>
    </p:extLst>
  </p:cSld>
  <p:clrMap bg1="dk2" tx1="lt1" bg2="dk1" tx2="lt2" accent1="accent1" accent2="accent2" accent3="accent3" accent4="accent4" accent5="accent5" accent6="accent6" hlink="hlink" folHlink="folHlink"/>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5"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274320"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1000" dirty="0" smtClean="0"/>
              <a:t>Fourth level</a:t>
            </a:r>
            <a:endParaRPr lang="en-US" dirty="0" smtClean="0"/>
          </a:p>
        </p:txBody>
      </p:sp>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444444">
                    <a:lumMod val="50000"/>
                    <a:lumOff val="50000"/>
                  </a:srgbClr>
                </a:solidFill>
                <a:latin typeface="Museo Sans For Dell"/>
              </a:rPr>
              <a:pPr>
                <a:lnSpc>
                  <a:spcPct val="90000"/>
                </a:lnSpc>
                <a:spcBef>
                  <a:spcPts val="600"/>
                </a:spcBef>
                <a:spcAft>
                  <a:spcPts val="0"/>
                </a:spcAft>
                <a:buClr>
                  <a:srgbClr val="0085C3"/>
                </a:buClr>
              </a:pPr>
              <a:t>11/6/2015</a:t>
            </a:fld>
            <a:endParaRPr lang="en-US" sz="900" dirty="0" smtClean="0">
              <a:solidFill>
                <a:srgbClr val="444444">
                  <a:lumMod val="50000"/>
                  <a:lumOff val="50000"/>
                </a:srgbClr>
              </a:solidFill>
              <a:latin typeface="Museo Sans For Del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444444">
                    <a:lumMod val="50000"/>
                    <a:lumOff val="50000"/>
                  </a:srgbClr>
                </a:solidFill>
                <a:latin typeface="Museo Sans For Dell"/>
              </a:rPr>
              <a:pPr>
                <a:lnSpc>
                  <a:spcPct val="90000"/>
                </a:lnSpc>
                <a:spcBef>
                  <a:spcPts val="600"/>
                </a:spcBef>
                <a:spcAft>
                  <a:spcPts val="0"/>
                </a:spcAft>
                <a:buClr>
                  <a:srgbClr val="0085C3"/>
                </a:buClr>
              </a:pPr>
              <a:t>11/6/2015</a:t>
            </a:fld>
            <a:endParaRPr lang="en-US" sz="900" dirty="0" smtClean="0">
              <a:solidFill>
                <a:srgbClr val="444444">
                  <a:lumMod val="50000"/>
                  <a:lumOff val="50000"/>
                </a:srgbClr>
              </a:solidFill>
              <a:latin typeface="Museo Sans For Dell"/>
            </a:endParaRPr>
          </a:p>
        </p:txBody>
      </p:sp>
      <p:sp>
        <p:nvSpPr>
          <p:cNvPr id="11" name="TextBox 10"/>
          <p:cNvSpPr txBox="1"/>
          <p:nvPr/>
        </p:nvSpPr>
        <p:spPr>
          <a:xfrm>
            <a:off x="295274" y="4873847"/>
            <a:ext cx="265176" cy="89154"/>
          </a:xfrm>
          <a:prstGeom prst="rect">
            <a:avLst/>
          </a:prstGeom>
        </p:spPr>
        <p:txBody>
          <a:bodyPr vert="horz" lIns="0" tIns="0" rIns="0" bIns="0" rtlCol="0" anchor="ctr">
            <a:noAutofit/>
          </a:bodyPr>
          <a:lstStyle/>
          <a:p>
            <a:pPr>
              <a:lnSpc>
                <a:spcPct val="90000"/>
              </a:lnSpc>
              <a:buClr>
                <a:srgbClr val="0085C3"/>
              </a:buClr>
            </a:pPr>
            <a:endParaRPr lang="en-US" sz="900" dirty="0" smtClean="0">
              <a:solidFill>
                <a:srgbClr val="444444">
                  <a:lumMod val="50000"/>
                  <a:lumOff val="50000"/>
                </a:srgbClr>
              </a:solidFill>
              <a:latin typeface="Museo Sans For Dell"/>
            </a:endParaRPr>
          </a:p>
        </p:txBody>
      </p:sp>
      <p:sp>
        <p:nvSpPr>
          <p:cNvPr id="15" name="fl"/>
          <p:cNvSpPr txBox="1"/>
          <p:nvPr/>
        </p:nvSpPr>
        <p:spPr>
          <a:xfrm>
            <a:off x="0" y="4963414"/>
            <a:ext cx="9144000" cy="210058"/>
          </a:xfrm>
          <a:prstGeom prst="rect">
            <a:avLst/>
          </a:prstGeom>
          <a:noFill/>
        </p:spPr>
        <p:txBody>
          <a:bodyPr vert="horz" wrap="square" rtlCol="0">
            <a:spAutoFit/>
          </a:bodyPr>
          <a:lstStyle/>
          <a:p>
            <a:pPr>
              <a:lnSpc>
                <a:spcPct val="90000"/>
              </a:lnSpc>
              <a:spcBef>
                <a:spcPts val="100"/>
              </a:spcBef>
              <a:spcAft>
                <a:spcPts val="100"/>
              </a:spcAft>
            </a:pPr>
            <a:endParaRPr lang="en-US" sz="850" b="1" dirty="0" smtClean="0">
              <a:solidFill>
                <a:srgbClr val="7F7F7F"/>
              </a:solidFill>
              <a:latin typeface="museo sans for dell" panose="02000000000000000000" pitchFamily="2" charset="0"/>
            </a:endParaRPr>
          </a:p>
        </p:txBody>
      </p:sp>
      <p:sp>
        <p:nvSpPr>
          <p:cNvPr id="18" name="TextBox 17"/>
          <p:cNvSpPr txBox="1"/>
          <p:nvPr/>
        </p:nvSpPr>
        <p:spPr>
          <a:xfrm>
            <a:off x="295274" y="4873847"/>
            <a:ext cx="265176" cy="89154"/>
          </a:xfrm>
          <a:prstGeom prst="rect">
            <a:avLst/>
          </a:prstGeom>
        </p:spPr>
        <p:txBody>
          <a:bodyPr vert="horz" lIns="0" tIns="0" rIns="0" bIns="0" rtlCol="0" anchor="ctr">
            <a:noAutofit/>
          </a:bodyPr>
          <a:lstStyle/>
          <a:p>
            <a:pPr>
              <a:lnSpc>
                <a:spcPct val="90000"/>
              </a:lnSpc>
              <a:buClr>
                <a:srgbClr val="0085C3"/>
              </a:buClr>
            </a:pPr>
            <a:endParaRPr lang="en-US" sz="900" dirty="0" smtClean="0">
              <a:solidFill>
                <a:srgbClr val="444444">
                  <a:lumMod val="50000"/>
                  <a:lumOff val="50000"/>
                </a:srgbClr>
              </a:solidFill>
              <a:latin typeface="Museo Sans For Dell"/>
            </a:endParaRPr>
          </a:p>
        </p:txBody>
      </p:sp>
      <p:sp>
        <p:nvSpPr>
          <p:cNvPr id="20" name="TextBox 19"/>
          <p:cNvSpPr txBox="1"/>
          <p:nvPr/>
        </p:nvSpPr>
        <p:spPr>
          <a:xfrm>
            <a:off x="-217022" y="4832223"/>
            <a:ext cx="265176" cy="89154"/>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444444">
                    <a:lumMod val="50000"/>
                    <a:lumOff val="50000"/>
                  </a:srgbClr>
                </a:solidFill>
                <a:latin typeface="Museo Sans For Dell"/>
              </a:rPr>
              <a:pPr>
                <a:lnSpc>
                  <a:spcPct val="90000"/>
                </a:lnSpc>
                <a:buClr>
                  <a:srgbClr val="0085C3"/>
                </a:buClr>
              </a:pPr>
              <a:t>‹#›</a:t>
            </a:fld>
            <a:endParaRPr lang="en-US" sz="900" dirty="0" smtClean="0">
              <a:solidFill>
                <a:srgbClr val="444444">
                  <a:lumMod val="50000"/>
                  <a:lumOff val="50000"/>
                </a:srgbClr>
              </a:solidFill>
              <a:latin typeface="Museo Sans For Dell"/>
            </a:endParaRPr>
          </a:p>
        </p:txBody>
      </p:sp>
      <p:pic>
        <p:nvPicPr>
          <p:cNvPr id="21" name="Picture 20"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8414827" y="4548083"/>
            <a:ext cx="470835" cy="470835"/>
          </a:xfrm>
          <a:prstGeom prst="rect">
            <a:avLst/>
          </a:prstGeom>
        </p:spPr>
      </p:pic>
      <p:sp>
        <p:nvSpPr>
          <p:cNvPr id="14" name="TextBox 13"/>
          <p:cNvSpPr txBox="1"/>
          <p:nvPr userDrawn="1"/>
        </p:nvSpPr>
        <p:spPr>
          <a:xfrm>
            <a:off x="199489" y="4655648"/>
            <a:ext cx="1217000" cy="258532"/>
          </a:xfrm>
          <a:prstGeom prst="rect">
            <a:avLst/>
          </a:prstGeom>
          <a:noFill/>
        </p:spPr>
        <p:txBody>
          <a:bodyPr wrap="none" rtlCol="0">
            <a:spAutoFit/>
          </a:bodyPr>
          <a:lstStyle/>
          <a:p>
            <a:pPr>
              <a:lnSpc>
                <a:spcPct val="90000"/>
              </a:lnSpc>
              <a:spcBef>
                <a:spcPts val="600"/>
              </a:spcBef>
              <a:spcAft>
                <a:spcPts val="0"/>
              </a:spcAft>
              <a:buClr>
                <a:srgbClr val="0085C3"/>
              </a:buClr>
            </a:pPr>
            <a:r>
              <a:rPr lang="en-US" sz="1050" b="1" dirty="0" smtClean="0">
                <a:solidFill>
                  <a:srgbClr val="444444">
                    <a:lumMod val="60000"/>
                    <a:lumOff val="40000"/>
                  </a:srgbClr>
                </a:solidFill>
                <a:latin typeface="Museo Sans For Dell"/>
              </a:rPr>
              <a:t>Dell World</a:t>
            </a:r>
            <a:r>
              <a:rPr lang="en-US" sz="1200" dirty="0" smtClean="0">
                <a:solidFill>
                  <a:srgbClr val="444444">
                    <a:lumMod val="60000"/>
                    <a:lumOff val="40000"/>
                  </a:srgbClr>
                </a:solidFill>
                <a:latin typeface="Museo Sans For Dell"/>
              </a:rPr>
              <a:t> </a:t>
            </a:r>
            <a:r>
              <a:rPr lang="en-US" sz="1050" dirty="0" smtClean="0">
                <a:solidFill>
                  <a:srgbClr val="444444">
                    <a:lumMod val="60000"/>
                    <a:lumOff val="40000"/>
                  </a:srgbClr>
                </a:solidFill>
                <a:latin typeface="Museo Sans For Dell"/>
              </a:rPr>
              <a:t>2014</a:t>
            </a:r>
            <a:endParaRPr lang="en-US" sz="1200" dirty="0" smtClean="0">
              <a:solidFill>
                <a:srgbClr val="444444">
                  <a:lumMod val="60000"/>
                  <a:lumOff val="40000"/>
                </a:srgbClr>
              </a:solidFill>
              <a:latin typeface="Museo Sans For Dell"/>
            </a:endParaRPr>
          </a:p>
        </p:txBody>
      </p:sp>
    </p:spTree>
    <p:extLst>
      <p:ext uri="{BB962C8B-B14F-4D97-AF65-F5344CB8AC3E}">
        <p14:creationId xmlns:p14="http://schemas.microsoft.com/office/powerpoint/2010/main" val="415144695"/>
      </p:ext>
    </p:extLst>
  </p:cSld>
  <p:clrMap bg1="dk2" tx1="lt1" bg2="dk1" tx2="lt2" accent1="accent1" accent2="accent2" accent3="accent3" accent4="accent4" accent5="accent5" accent6="accent6" hlink="hlink" folHlink="folHlink"/>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51.jpeg"/><Relationship Id="rId5" Type="http://schemas.openxmlformats.org/officeDocument/2006/relationships/image" Target="../media/image49.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49.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emf"/><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134" y="-153165"/>
            <a:ext cx="5042067" cy="386528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209" y="0"/>
            <a:ext cx="1603031" cy="5159758"/>
          </a:xfrm>
          <a:prstGeom prst="rect">
            <a:avLst/>
          </a:prstGeom>
        </p:spPr>
      </p:pic>
      <p:sp>
        <p:nvSpPr>
          <p:cNvPr id="3" name="Title 1"/>
          <p:cNvSpPr txBox="1">
            <a:spLocks/>
          </p:cNvSpPr>
          <p:nvPr/>
        </p:nvSpPr>
        <p:spPr>
          <a:xfrm>
            <a:off x="0" y="3144630"/>
            <a:ext cx="9144000" cy="2015128"/>
          </a:xfrm>
          <a:prstGeom prst="rect">
            <a:avLst/>
          </a:prstGeom>
          <a:solidFill>
            <a:srgbClr val="0F74BE">
              <a:alpha val="82000"/>
            </a:srgbClr>
          </a:solidFill>
        </p:spPr>
        <p:txBody>
          <a:bodyPr lIns="274320" anchor="t">
            <a:noAutofit/>
          </a:bodyPr>
          <a:lstStyle>
            <a:lvl1pPr algn="l" defTabSz="457200" rtl="0" eaLnBrk="1" latinLnBrk="0" hangingPunct="1">
              <a:lnSpc>
                <a:spcPct val="100000"/>
              </a:lnSpc>
              <a:spcBef>
                <a:spcPct val="0"/>
              </a:spcBef>
              <a:buNone/>
              <a:defRPr sz="2200" b="0" i="0" kern="1200">
                <a:solidFill>
                  <a:schemeClr val="bg1"/>
                </a:solidFill>
                <a:latin typeface="Museo Sans For Dell 500 Italic"/>
                <a:ea typeface="+mj-ea"/>
                <a:cs typeface="Museo Sans For Dell 500 Italic"/>
              </a:defRPr>
            </a:lvl1pPr>
          </a:lstStyle>
          <a:p>
            <a:endParaRPr lang="en-US" sz="2000" dirty="0">
              <a:latin typeface="Museo Sans For Dell 300"/>
              <a:ea typeface="+mn-ea"/>
              <a:cs typeface="Museo Sans For Dell 300"/>
            </a:endParaRPr>
          </a:p>
        </p:txBody>
      </p:sp>
      <p:sp>
        <p:nvSpPr>
          <p:cNvPr id="9" name="TextBox 8"/>
          <p:cNvSpPr txBox="1"/>
          <p:nvPr/>
        </p:nvSpPr>
        <p:spPr>
          <a:xfrm>
            <a:off x="205522" y="3351792"/>
            <a:ext cx="5941658" cy="1661993"/>
          </a:xfrm>
          <a:prstGeom prst="rect">
            <a:avLst/>
          </a:prstGeom>
          <a:noFill/>
        </p:spPr>
        <p:txBody>
          <a:bodyPr wrap="square" rtlCol="0">
            <a:spAutoFit/>
          </a:bodyPr>
          <a:lstStyle/>
          <a:p>
            <a:pPr>
              <a:tabLst>
                <a:tab pos="3548063" algn="l"/>
              </a:tabLst>
            </a:pPr>
            <a:r>
              <a:rPr lang="en-US" sz="3600" dirty="0" smtClean="0">
                <a:solidFill>
                  <a:srgbClr val="85C446"/>
                </a:solidFill>
                <a:latin typeface="Museo Sans For Dell 500"/>
                <a:cs typeface="Museo Sans For Dell 500"/>
              </a:rPr>
              <a:t>120 G+ DPI and beyond</a:t>
            </a:r>
          </a:p>
          <a:p>
            <a:pPr lvl="0">
              <a:spcBef>
                <a:spcPts val="0"/>
              </a:spcBef>
            </a:pPr>
            <a:r>
              <a:rPr lang="en-US" dirty="0" smtClean="0">
                <a:solidFill>
                  <a:schemeClr val="tx2"/>
                </a:solidFill>
                <a:latin typeface="Museo Sans For Dell 500"/>
                <a:cs typeface="Museo Sans For Dell 500"/>
              </a:rPr>
              <a:t>Aravind Thangavelu</a:t>
            </a:r>
          </a:p>
          <a:p>
            <a:pPr lvl="0">
              <a:spcBef>
                <a:spcPts val="0"/>
              </a:spcBef>
            </a:pPr>
            <a:r>
              <a:rPr lang="en-US" sz="1800" dirty="0" smtClean="0">
                <a:solidFill>
                  <a:schemeClr val="tx2"/>
                </a:solidFill>
                <a:latin typeface="Museo Sans For Dell 500"/>
                <a:cs typeface="Museo Sans For Dell 500"/>
              </a:rPr>
              <a:t>Executive Director, Software Engineering</a:t>
            </a:r>
          </a:p>
          <a:p>
            <a:endParaRPr lang="en-US" dirty="0">
              <a:latin typeface="Museo Sans For Dell 500"/>
              <a:cs typeface="Museo Sans For Dell 500"/>
            </a:endParaRPr>
          </a:p>
        </p:txBody>
      </p:sp>
      <p:pic>
        <p:nvPicPr>
          <p:cNvPr id="10" name="Picture 9" descr="Dell-DW15-PPTmakeready-0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769" y="4608000"/>
            <a:ext cx="2243500" cy="331897"/>
          </a:xfrm>
          <a:prstGeom prst="rect">
            <a:avLst/>
          </a:prstGeom>
        </p:spPr>
      </p:pic>
    </p:spTree>
    <p:extLst>
      <p:ext uri="{BB962C8B-B14F-4D97-AF65-F5344CB8AC3E}">
        <p14:creationId xmlns:p14="http://schemas.microsoft.com/office/powerpoint/2010/main" val="1908493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84" y="229551"/>
            <a:ext cx="7955280" cy="640080"/>
          </a:xfrm>
        </p:spPr>
        <p:txBody>
          <a:bodyPr>
            <a:normAutofit fontScale="90000"/>
          </a:bodyPr>
          <a:lstStyle/>
          <a:p>
            <a:r>
              <a:rPr lang="en-US" dirty="0" smtClean="0"/>
              <a:t>SSL </a:t>
            </a:r>
            <a:r>
              <a:rPr lang="en-US" sz="2700" dirty="0" smtClean="0"/>
              <a:t>Inspection</a:t>
            </a:r>
            <a:r>
              <a:rPr lang="en-US" dirty="0" smtClean="0"/>
              <a:t> is easy to understand and available across the entire portfolio too…</a:t>
            </a:r>
            <a:endParaRPr lang="en-US" dirty="0"/>
          </a:p>
        </p:txBody>
      </p:sp>
      <p:pic>
        <p:nvPicPr>
          <p:cNvPr id="4" name="Picture 3"/>
          <p:cNvPicPr>
            <a:picLocks noChangeAspect="1"/>
          </p:cNvPicPr>
          <p:nvPr/>
        </p:nvPicPr>
        <p:blipFill>
          <a:blip r:embed="rId2"/>
          <a:stretch>
            <a:fillRect/>
          </a:stretch>
        </p:blipFill>
        <p:spPr>
          <a:xfrm>
            <a:off x="274319" y="1097090"/>
            <a:ext cx="4349774" cy="3544516"/>
          </a:xfrm>
          <a:prstGeom prst="rect">
            <a:avLst/>
          </a:prstGeom>
        </p:spPr>
      </p:pic>
      <p:pic>
        <p:nvPicPr>
          <p:cNvPr id="5" name="Picture 4"/>
          <p:cNvPicPr>
            <a:picLocks noChangeAspect="1"/>
          </p:cNvPicPr>
          <p:nvPr/>
        </p:nvPicPr>
        <p:blipFill>
          <a:blip r:embed="rId3"/>
          <a:stretch>
            <a:fillRect/>
          </a:stretch>
        </p:blipFill>
        <p:spPr>
          <a:xfrm>
            <a:off x="5331404" y="1607460"/>
            <a:ext cx="2590054" cy="2914305"/>
          </a:xfrm>
          <a:prstGeom prst="rect">
            <a:avLst/>
          </a:prstGeom>
        </p:spPr>
      </p:pic>
      <p:pic>
        <p:nvPicPr>
          <p:cNvPr id="6" name="Picture 5"/>
          <p:cNvPicPr>
            <a:picLocks noChangeAspect="1"/>
          </p:cNvPicPr>
          <p:nvPr/>
        </p:nvPicPr>
        <p:blipFill>
          <a:blip r:embed="rId4"/>
          <a:stretch>
            <a:fillRect/>
          </a:stretch>
        </p:blipFill>
        <p:spPr>
          <a:xfrm>
            <a:off x="7139480" y="959466"/>
            <a:ext cx="1800225" cy="3133725"/>
          </a:xfrm>
          <a:prstGeom prst="rect">
            <a:avLst/>
          </a:prstGeom>
          <a:effectLst>
            <a:outerShdw blurRad="50800" dist="38100" dir="2700000" algn="tl" rotWithShape="0">
              <a:prstClr val="black">
                <a:alpha val="40000"/>
              </a:prstClr>
            </a:outerShdw>
          </a:effectLst>
        </p:spPr>
      </p:pic>
      <p:cxnSp>
        <p:nvCxnSpPr>
          <p:cNvPr id="8" name="Straight Connector 7"/>
          <p:cNvCxnSpPr/>
          <p:nvPr/>
        </p:nvCxnSpPr>
        <p:spPr>
          <a:xfrm flipH="1">
            <a:off x="6626431" y="997527"/>
            <a:ext cx="415638" cy="103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626431" y="3384468"/>
            <a:ext cx="415637" cy="6612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83257"/>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Ultra </a:t>
            </a:r>
            <a:r>
              <a:rPr lang="en-US" dirty="0"/>
              <a:t>m</a:t>
            </a:r>
            <a:r>
              <a:rPr lang="en-US" dirty="0" smtClean="0"/>
              <a:t>ulti-core design for high </a:t>
            </a:r>
            <a:r>
              <a:rPr lang="en-US" dirty="0"/>
              <a:t>p</a:t>
            </a:r>
            <a:r>
              <a:rPr lang="en-US" dirty="0" smtClean="0"/>
              <a:t>erformance </a:t>
            </a:r>
            <a:r>
              <a:rPr lang="en-US" dirty="0"/>
              <a:t>n</a:t>
            </a:r>
            <a:r>
              <a:rPr lang="en-US" dirty="0" smtClean="0"/>
              <a:t>etworks </a:t>
            </a:r>
            <a:endParaRPr lang="en-US" dirty="0"/>
          </a:p>
        </p:txBody>
      </p:sp>
      <p:pic>
        <p:nvPicPr>
          <p:cNvPr id="3090"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1327" y="1237209"/>
            <a:ext cx="5034232" cy="288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0"/>
          <p:cNvSpPr txBox="1">
            <a:spLocks/>
          </p:cNvSpPr>
          <p:nvPr/>
        </p:nvSpPr>
        <p:spPr>
          <a:xfrm>
            <a:off x="274320" y="1280160"/>
            <a:ext cx="3383280" cy="2831544"/>
          </a:xfrm>
          <a:prstGeom prst="rect">
            <a:avLst/>
          </a:prstGeom>
        </p:spPr>
        <p:txBody>
          <a:bodyPr wrap="square">
            <a:spAutoFit/>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214313" indent="-214313"/>
            <a:r>
              <a:rPr lang="en-US" sz="2200" dirty="0" smtClean="0">
                <a:solidFill>
                  <a:srgbClr val="000000"/>
                </a:solidFill>
              </a:rPr>
              <a:t>High Performance Massively Multicore Design</a:t>
            </a:r>
          </a:p>
          <a:p>
            <a:pPr marL="214313" indent="-214313"/>
            <a:r>
              <a:rPr lang="en-US" sz="2200" dirty="0" smtClean="0">
                <a:solidFill>
                  <a:srgbClr val="000000"/>
                </a:solidFill>
              </a:rPr>
              <a:t>Up to 96 Processor Cores / 77Ghz</a:t>
            </a:r>
          </a:p>
          <a:p>
            <a:pPr marL="214313" indent="-214313"/>
            <a:r>
              <a:rPr lang="en-US" sz="2200" dirty="0" smtClean="0">
                <a:solidFill>
                  <a:srgbClr val="000000"/>
                </a:solidFill>
              </a:rPr>
              <a:t>240 </a:t>
            </a:r>
            <a:r>
              <a:rPr lang="en-US" sz="2200" dirty="0" err="1" smtClean="0">
                <a:solidFill>
                  <a:srgbClr val="000000"/>
                </a:solidFill>
              </a:rPr>
              <a:t>Gbps</a:t>
            </a:r>
            <a:r>
              <a:rPr lang="en-US" sz="2200" dirty="0" smtClean="0">
                <a:solidFill>
                  <a:srgbClr val="000000"/>
                </a:solidFill>
              </a:rPr>
              <a:t> Interconnect</a:t>
            </a:r>
          </a:p>
          <a:p>
            <a:pPr marL="214313" indent="-214313"/>
            <a:r>
              <a:rPr lang="en-US" sz="2200" dirty="0" smtClean="0">
                <a:solidFill>
                  <a:srgbClr val="000000"/>
                </a:solidFill>
              </a:rPr>
              <a:t>Ultra-Low Latency</a:t>
            </a:r>
            <a:endParaRPr lang="en-US" sz="2200" dirty="0">
              <a:solidFill>
                <a:srgbClr val="000000"/>
              </a:solidFill>
            </a:endParaRPr>
          </a:p>
        </p:txBody>
      </p:sp>
    </p:spTree>
    <p:extLst>
      <p:ext uri="{BB962C8B-B14F-4D97-AF65-F5344CB8AC3E}">
        <p14:creationId xmlns:p14="http://schemas.microsoft.com/office/powerpoint/2010/main" val="1977302450"/>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is a Firewall Sandwich (FWS)?</a:t>
            </a:r>
            <a:endParaRPr lang="en-US" dirty="0"/>
          </a:p>
        </p:txBody>
      </p:sp>
      <p:sp>
        <p:nvSpPr>
          <p:cNvPr id="5" name="Content Placeholder 4"/>
          <p:cNvSpPr>
            <a:spLocks noGrp="1"/>
          </p:cNvSpPr>
          <p:nvPr>
            <p:ph sz="half" idx="1"/>
          </p:nvPr>
        </p:nvSpPr>
        <p:spPr>
          <a:xfrm>
            <a:off x="274320" y="1155035"/>
            <a:ext cx="7924386" cy="3200400"/>
          </a:xfrm>
        </p:spPr>
        <p:txBody>
          <a:bodyPr>
            <a:normAutofit/>
          </a:bodyPr>
          <a:lstStyle/>
          <a:p>
            <a:pPr marL="0" indent="0" algn="ctr">
              <a:buNone/>
            </a:pPr>
            <a:r>
              <a:rPr lang="en-US" b="1" i="1" dirty="0" smtClean="0"/>
              <a:t>“A scale-out, highly resilient Layer 2 and 3 architecture providing transparent  and or NATed/Routed security services to enhance existing security solutions”</a:t>
            </a:r>
          </a:p>
          <a:p>
            <a:r>
              <a:rPr lang="en-US" dirty="0" smtClean="0"/>
              <a:t>DOES:</a:t>
            </a:r>
          </a:p>
          <a:p>
            <a:pPr lvl="1"/>
            <a:r>
              <a:rPr lang="en-US" dirty="0" smtClean="0"/>
              <a:t>Can replace </a:t>
            </a:r>
            <a:r>
              <a:rPr lang="en-US" b="1" dirty="0"/>
              <a:t>traditional HA firewall </a:t>
            </a:r>
            <a:r>
              <a:rPr lang="en-US" dirty="0" smtClean="0"/>
              <a:t>architectures </a:t>
            </a:r>
          </a:p>
          <a:p>
            <a:pPr lvl="1"/>
            <a:r>
              <a:rPr lang="en-US" dirty="0" smtClean="0"/>
              <a:t>Work with </a:t>
            </a:r>
            <a:r>
              <a:rPr lang="en-US" b="1" dirty="0" smtClean="0"/>
              <a:t>Dell Networking </a:t>
            </a:r>
            <a:r>
              <a:rPr lang="en-US" dirty="0" smtClean="0"/>
              <a:t>S4810, S5000, S6000 and </a:t>
            </a:r>
            <a:r>
              <a:rPr lang="en-US" b="1" dirty="0" smtClean="0"/>
              <a:t>Dell Network Security </a:t>
            </a:r>
            <a:r>
              <a:rPr lang="en-US" dirty="0" smtClean="0"/>
              <a:t>SuperMassive 9x00 and 10XXX series products</a:t>
            </a:r>
          </a:p>
          <a:p>
            <a:pPr lvl="1"/>
            <a:r>
              <a:rPr lang="en-US" dirty="0" smtClean="0"/>
              <a:t>Can Provide </a:t>
            </a:r>
            <a:r>
              <a:rPr lang="en-US" b="1" dirty="0"/>
              <a:t>Layer 3 services </a:t>
            </a:r>
            <a:r>
              <a:rPr lang="en-US" dirty="0"/>
              <a:t>at the firewall </a:t>
            </a:r>
            <a:endParaRPr lang="en-US" dirty="0" smtClean="0"/>
          </a:p>
          <a:p>
            <a:pPr lvl="1"/>
            <a:r>
              <a:rPr lang="en-US" dirty="0" smtClean="0"/>
              <a:t>Scale to </a:t>
            </a:r>
            <a:r>
              <a:rPr lang="en-US" b="1" dirty="0" smtClean="0"/>
              <a:t>320 </a:t>
            </a:r>
            <a:r>
              <a:rPr lang="en-US" b="1" dirty="0" err="1" smtClean="0"/>
              <a:t>Gbps</a:t>
            </a:r>
            <a:r>
              <a:rPr lang="en-US" b="1" dirty="0" smtClean="0"/>
              <a:t> of DPI (IPS+ App Intelligence) </a:t>
            </a:r>
            <a:r>
              <a:rPr lang="en-US" dirty="0" smtClean="0"/>
              <a:t>, </a:t>
            </a:r>
            <a:r>
              <a:rPr lang="en-US" b="1" dirty="0" smtClean="0"/>
              <a:t>2.56 Million SSL-DPI sessions</a:t>
            </a:r>
            <a:r>
              <a:rPr lang="en-US" dirty="0" smtClean="0"/>
              <a:t> and 40m TCP connections</a:t>
            </a:r>
          </a:p>
          <a:p>
            <a:pPr lvl="1"/>
            <a:r>
              <a:rPr lang="en-US" dirty="0" smtClean="0"/>
              <a:t>Provide </a:t>
            </a:r>
            <a:r>
              <a:rPr lang="en-US" b="1" dirty="0" smtClean="0"/>
              <a:t>N+1 redundancy </a:t>
            </a:r>
            <a:r>
              <a:rPr lang="en-US" dirty="0" smtClean="0"/>
              <a:t>(vs. 1+1) without reliance on complex HA or clustering protocols</a:t>
            </a:r>
          </a:p>
          <a:p>
            <a:pPr lvl="1"/>
            <a:r>
              <a:rPr lang="en-US" dirty="0" smtClean="0"/>
              <a:t>Support </a:t>
            </a:r>
            <a:r>
              <a:rPr lang="en-US" b="1" dirty="0" smtClean="0"/>
              <a:t>1, 10 or 40GE</a:t>
            </a:r>
            <a:r>
              <a:rPr lang="en-US" dirty="0" smtClean="0"/>
              <a:t> ingress/egress connections (today) and performance</a:t>
            </a:r>
          </a:p>
        </p:txBody>
      </p:sp>
    </p:spTree>
    <p:extLst>
      <p:ext uri="{BB962C8B-B14F-4D97-AF65-F5344CB8AC3E}">
        <p14:creationId xmlns:p14="http://schemas.microsoft.com/office/powerpoint/2010/main" val="2281261250"/>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Architecture deep dive (Symmetric Hashing) </a:t>
            </a:r>
            <a:br>
              <a:rPr lang="en-US" dirty="0" smtClean="0"/>
            </a:br>
            <a:endParaRPr lang="en-US" sz="1600" dirty="0"/>
          </a:p>
        </p:txBody>
      </p:sp>
      <p:sp>
        <p:nvSpPr>
          <p:cNvPr id="3" name="Rectangle 2"/>
          <p:cNvSpPr/>
          <p:nvPr/>
        </p:nvSpPr>
        <p:spPr>
          <a:xfrm>
            <a:off x="254478" y="821083"/>
            <a:ext cx="5700095" cy="307777"/>
          </a:xfrm>
          <a:prstGeom prst="rect">
            <a:avLst/>
          </a:prstGeom>
        </p:spPr>
        <p:txBody>
          <a:bodyPr wrap="square">
            <a:spAutoFit/>
          </a:bodyPr>
          <a:lstStyle/>
          <a:p>
            <a:r>
              <a:rPr lang="en-US" sz="1400" dirty="0" smtClean="0">
                <a:solidFill>
                  <a:schemeClr val="bg1">
                    <a:lumMod val="75000"/>
                  </a:schemeClr>
                </a:solidFill>
              </a:rPr>
              <a:t>What is symmetric Hashing/load balancing, and why is this important?  </a:t>
            </a:r>
            <a:endParaRPr lang="en-US" sz="1400" dirty="0">
              <a:solidFill>
                <a:schemeClr val="bg1">
                  <a:lumMod val="75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24" y="1131630"/>
            <a:ext cx="53054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190" y="2220065"/>
            <a:ext cx="6172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686634"/>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t>
            </a:r>
            <a:r>
              <a:rPr lang="en-US" dirty="0" smtClean="0"/>
              <a:t>Architecture </a:t>
            </a:r>
            <a:r>
              <a:rPr lang="en-US" dirty="0"/>
              <a:t>deep </a:t>
            </a:r>
            <a:r>
              <a:rPr lang="en-US" dirty="0" smtClean="0"/>
              <a:t>dive (VLT)</a:t>
            </a:r>
            <a:br>
              <a:rPr lang="en-US" dirty="0" smtClean="0"/>
            </a:br>
            <a:endParaRPr lang="en-US" dirty="0"/>
          </a:p>
        </p:txBody>
      </p:sp>
      <p:sp>
        <p:nvSpPr>
          <p:cNvPr id="12" name="Title 1"/>
          <p:cNvSpPr txBox="1">
            <a:spLocks/>
          </p:cNvSpPr>
          <p:nvPr/>
        </p:nvSpPr>
        <p:spPr bwMode="auto">
          <a:xfrm>
            <a:off x="297323" y="739704"/>
            <a:ext cx="2145954" cy="239249"/>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7500" lnSpcReduction="10000"/>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1800" kern="0" dirty="0" smtClean="0"/>
              <a:t>What is VLT?</a:t>
            </a:r>
            <a:endParaRPr lang="en-US" sz="1800" kern="0" dirty="0"/>
          </a:p>
        </p:txBody>
      </p:sp>
      <p:sp>
        <p:nvSpPr>
          <p:cNvPr id="13" name="Rectangle 12"/>
          <p:cNvSpPr/>
          <p:nvPr/>
        </p:nvSpPr>
        <p:spPr>
          <a:xfrm>
            <a:off x="253432" y="925603"/>
            <a:ext cx="6633713" cy="1546577"/>
          </a:xfrm>
          <a:prstGeom prst="rect">
            <a:avLst/>
          </a:prstGeom>
        </p:spPr>
        <p:txBody>
          <a:bodyPr wrap="square">
            <a:spAutoFit/>
          </a:bodyPr>
          <a:lstStyle/>
          <a:p>
            <a:r>
              <a:rPr lang="en-US" sz="1050" dirty="0">
                <a:solidFill>
                  <a:schemeClr val="bg2">
                    <a:lumMod val="50000"/>
                  </a:schemeClr>
                </a:solidFill>
              </a:rPr>
              <a:t>Virtual link trunking (VLT) </a:t>
            </a:r>
            <a:r>
              <a:rPr lang="en-US" sz="1050" dirty="0" smtClean="0">
                <a:solidFill>
                  <a:schemeClr val="bg2">
                    <a:lumMod val="50000"/>
                  </a:schemeClr>
                </a:solidFill>
              </a:rPr>
              <a:t>allows </a:t>
            </a:r>
            <a:r>
              <a:rPr lang="en-US" sz="1050" dirty="0">
                <a:solidFill>
                  <a:schemeClr val="bg2">
                    <a:lumMod val="50000"/>
                  </a:schemeClr>
                </a:solidFill>
              </a:rPr>
              <a:t>physical links between two chassis to appear as a single virtual link to the network core or </a:t>
            </a:r>
            <a:r>
              <a:rPr lang="en-US" sz="1050" dirty="0" smtClean="0">
                <a:solidFill>
                  <a:schemeClr val="bg2">
                    <a:lumMod val="50000"/>
                  </a:schemeClr>
                </a:solidFill>
              </a:rPr>
              <a:t> other </a:t>
            </a:r>
            <a:r>
              <a:rPr lang="en-US" sz="1050" dirty="0">
                <a:solidFill>
                  <a:schemeClr val="bg2">
                    <a:lumMod val="50000"/>
                  </a:schemeClr>
                </a:solidFill>
              </a:rPr>
              <a:t>switches such as Edge, Access, or top-of-rack (</a:t>
            </a:r>
            <a:r>
              <a:rPr lang="en-US" sz="1050" dirty="0" err="1">
                <a:solidFill>
                  <a:schemeClr val="bg2">
                    <a:lumMod val="50000"/>
                  </a:schemeClr>
                </a:solidFill>
              </a:rPr>
              <a:t>ToR</a:t>
            </a:r>
            <a:r>
              <a:rPr lang="en-US" sz="1050" dirty="0" smtClean="0">
                <a:solidFill>
                  <a:schemeClr val="bg2">
                    <a:lumMod val="50000"/>
                  </a:schemeClr>
                </a:solidFill>
              </a:rPr>
              <a:t>). VLT </a:t>
            </a:r>
            <a:r>
              <a:rPr lang="en-US" sz="1050" dirty="0">
                <a:solidFill>
                  <a:schemeClr val="bg2">
                    <a:lumMod val="50000"/>
                  </a:schemeClr>
                </a:solidFill>
              </a:rPr>
              <a:t>reduces the role of spanning tree protocols (STPs) by allowing link aggregation group (LAG) </a:t>
            </a:r>
            <a:r>
              <a:rPr lang="en-US" sz="1050" dirty="0" smtClean="0">
                <a:solidFill>
                  <a:schemeClr val="bg2">
                    <a:lumMod val="50000"/>
                  </a:schemeClr>
                </a:solidFill>
              </a:rPr>
              <a:t>terminations </a:t>
            </a:r>
            <a:r>
              <a:rPr lang="en-US" sz="1050" dirty="0">
                <a:solidFill>
                  <a:schemeClr val="bg2">
                    <a:lumMod val="50000"/>
                  </a:schemeClr>
                </a:solidFill>
              </a:rPr>
              <a:t>on two separate distribution or core switches, and by supporting a loop-free topology. (To </a:t>
            </a:r>
            <a:r>
              <a:rPr lang="en-US" sz="1050" dirty="0" smtClean="0">
                <a:solidFill>
                  <a:schemeClr val="bg2">
                    <a:lumMod val="50000"/>
                  </a:schemeClr>
                </a:solidFill>
              </a:rPr>
              <a:t>prevent </a:t>
            </a:r>
            <a:r>
              <a:rPr lang="en-US" sz="1050" dirty="0">
                <a:solidFill>
                  <a:schemeClr val="bg2">
                    <a:lumMod val="50000"/>
                  </a:schemeClr>
                </a:solidFill>
              </a:rPr>
              <a:t>the initial loop that may occur prior to VLT being established, use a spanning tree protocol. After </a:t>
            </a:r>
            <a:r>
              <a:rPr lang="en-US" sz="1050" dirty="0" smtClean="0">
                <a:solidFill>
                  <a:schemeClr val="bg2">
                    <a:lumMod val="50000"/>
                  </a:schemeClr>
                </a:solidFill>
              </a:rPr>
              <a:t>VLT </a:t>
            </a:r>
            <a:r>
              <a:rPr lang="en-US" sz="1050" dirty="0">
                <a:solidFill>
                  <a:schemeClr val="bg2">
                    <a:lumMod val="50000"/>
                  </a:schemeClr>
                </a:solidFill>
              </a:rPr>
              <a:t>is established, you may use rapid spanning tree protocol (RSTP) to prevent loops from forming with </a:t>
            </a:r>
            <a:r>
              <a:rPr lang="en-US" sz="1050" dirty="0" smtClean="0">
                <a:solidFill>
                  <a:schemeClr val="bg2">
                    <a:lumMod val="50000"/>
                  </a:schemeClr>
                </a:solidFill>
              </a:rPr>
              <a:t>new </a:t>
            </a:r>
            <a:r>
              <a:rPr lang="en-US" sz="1050" dirty="0">
                <a:solidFill>
                  <a:schemeClr val="bg2">
                    <a:lumMod val="50000"/>
                  </a:schemeClr>
                </a:solidFill>
              </a:rPr>
              <a:t>links that are incorrectly connected and outside the VLT domain</a:t>
            </a:r>
            <a:r>
              <a:rPr lang="en-US" sz="1050" dirty="0" smtClean="0">
                <a:solidFill>
                  <a:schemeClr val="bg2">
                    <a:lumMod val="50000"/>
                  </a:schemeClr>
                </a:solidFill>
              </a:rPr>
              <a:t>.) VLT </a:t>
            </a:r>
            <a:r>
              <a:rPr lang="en-US" sz="1050" dirty="0">
                <a:solidFill>
                  <a:schemeClr val="bg2">
                    <a:lumMod val="50000"/>
                  </a:schemeClr>
                </a:solidFill>
              </a:rPr>
              <a:t>provides Layer 2 multipathing, creating redundancy through increased bandwidth, enabling multiple </a:t>
            </a:r>
            <a:r>
              <a:rPr lang="en-US" sz="1050" dirty="0" smtClean="0">
                <a:solidFill>
                  <a:schemeClr val="bg2">
                    <a:lumMod val="50000"/>
                  </a:schemeClr>
                </a:solidFill>
              </a:rPr>
              <a:t>parallel </a:t>
            </a:r>
            <a:r>
              <a:rPr lang="en-US" sz="1050" dirty="0">
                <a:solidFill>
                  <a:schemeClr val="bg2">
                    <a:lumMod val="50000"/>
                  </a:schemeClr>
                </a:solidFill>
              </a:rPr>
              <a:t>paths between nodes and load-balancing traffic where alternative paths exist</a:t>
            </a:r>
          </a:p>
        </p:txBody>
      </p:sp>
      <p:sp>
        <p:nvSpPr>
          <p:cNvPr id="14" name="Rectangle 13"/>
          <p:cNvSpPr/>
          <p:nvPr/>
        </p:nvSpPr>
        <p:spPr>
          <a:xfrm>
            <a:off x="260748" y="2519150"/>
            <a:ext cx="5093978" cy="1708160"/>
          </a:xfrm>
          <a:prstGeom prst="rect">
            <a:avLst/>
          </a:prstGeom>
        </p:spPr>
        <p:txBody>
          <a:bodyPr wrap="square">
            <a:spAutoFit/>
          </a:bodyPr>
          <a:lstStyle/>
          <a:p>
            <a:r>
              <a:rPr lang="en-US" sz="1050" dirty="0">
                <a:solidFill>
                  <a:schemeClr val="bg2"/>
                </a:solidFill>
              </a:rPr>
              <a:t>Virtual link trunking offers the following benefits</a:t>
            </a:r>
            <a:r>
              <a:rPr lang="en-US" sz="1050" dirty="0" smtClean="0">
                <a:solidFill>
                  <a:schemeClr val="bg2"/>
                </a:solidFill>
              </a:rPr>
              <a:t>:</a:t>
            </a:r>
          </a:p>
          <a:p>
            <a:endParaRPr lang="en-US" sz="1050" dirty="0">
              <a:solidFill>
                <a:schemeClr val="bg2"/>
              </a:solidFill>
            </a:endParaRPr>
          </a:p>
          <a:p>
            <a:r>
              <a:rPr lang="en-US" sz="1050" dirty="0">
                <a:solidFill>
                  <a:schemeClr val="bg2"/>
                </a:solidFill>
              </a:rPr>
              <a:t>• Allows a single device to use a LAG across two upstream </a:t>
            </a:r>
            <a:r>
              <a:rPr lang="en-US" sz="1050" dirty="0" smtClean="0">
                <a:solidFill>
                  <a:schemeClr val="bg2"/>
                </a:solidFill>
              </a:rPr>
              <a:t>devices as shown here.</a:t>
            </a:r>
            <a:endParaRPr lang="en-US" sz="1050" dirty="0">
              <a:solidFill>
                <a:schemeClr val="bg2"/>
              </a:solidFill>
            </a:endParaRPr>
          </a:p>
          <a:p>
            <a:r>
              <a:rPr lang="en-US" sz="1050" dirty="0">
                <a:solidFill>
                  <a:schemeClr val="bg2"/>
                </a:solidFill>
              </a:rPr>
              <a:t>• Eliminates STP-blocked ports.</a:t>
            </a:r>
          </a:p>
          <a:p>
            <a:r>
              <a:rPr lang="en-US" sz="1050" dirty="0">
                <a:solidFill>
                  <a:schemeClr val="bg2"/>
                </a:solidFill>
              </a:rPr>
              <a:t>• Provides a loop-free topology.</a:t>
            </a:r>
          </a:p>
          <a:p>
            <a:r>
              <a:rPr lang="en-US" sz="1050" dirty="0">
                <a:solidFill>
                  <a:schemeClr val="bg2"/>
                </a:solidFill>
              </a:rPr>
              <a:t>• Uses all available uplink bandwidth.</a:t>
            </a:r>
          </a:p>
          <a:p>
            <a:r>
              <a:rPr lang="en-US" sz="1050" dirty="0">
                <a:solidFill>
                  <a:schemeClr val="bg2"/>
                </a:solidFill>
              </a:rPr>
              <a:t>• Provides fast convergence if either the link or a device fails.</a:t>
            </a:r>
          </a:p>
          <a:p>
            <a:r>
              <a:rPr lang="en-US" sz="1050" dirty="0">
                <a:solidFill>
                  <a:schemeClr val="bg2"/>
                </a:solidFill>
              </a:rPr>
              <a:t>• Optimized forwarding with virtual router redundancy protocol (VRRP).</a:t>
            </a:r>
          </a:p>
          <a:p>
            <a:r>
              <a:rPr lang="en-US" sz="1050" dirty="0">
                <a:solidFill>
                  <a:schemeClr val="bg2"/>
                </a:solidFill>
              </a:rPr>
              <a:t>• Provides link-level resiliency.</a:t>
            </a:r>
          </a:p>
          <a:p>
            <a:r>
              <a:rPr lang="en-US" sz="1050" dirty="0">
                <a:solidFill>
                  <a:schemeClr val="bg2"/>
                </a:solidFill>
              </a:rPr>
              <a:t>• Assures high availability</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745" y="2233815"/>
            <a:ext cx="2407576" cy="250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561" y="959964"/>
            <a:ext cx="1706371" cy="139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031940"/>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a:r>
            <a:r>
              <a:rPr lang="en-US" dirty="0" smtClean="0"/>
              <a:t>Architecture </a:t>
            </a:r>
            <a:r>
              <a:rPr lang="en-US" dirty="0"/>
              <a:t>deep </a:t>
            </a:r>
            <a:r>
              <a:rPr lang="en-US" dirty="0" smtClean="0"/>
              <a:t>dive (LACP)</a:t>
            </a:r>
            <a:endParaRPr lang="en-US" dirty="0"/>
          </a:p>
        </p:txBody>
      </p:sp>
      <p:sp>
        <p:nvSpPr>
          <p:cNvPr id="5" name="Rectangle 4"/>
          <p:cNvSpPr/>
          <p:nvPr/>
        </p:nvSpPr>
        <p:spPr>
          <a:xfrm>
            <a:off x="326799" y="1252063"/>
            <a:ext cx="7392838" cy="1107996"/>
          </a:xfrm>
          <a:prstGeom prst="rect">
            <a:avLst/>
          </a:prstGeom>
        </p:spPr>
        <p:txBody>
          <a:bodyPr wrap="square">
            <a:spAutoFit/>
          </a:bodyPr>
          <a:lstStyle/>
          <a:p>
            <a:r>
              <a:rPr lang="en-US" sz="1100" dirty="0">
                <a:solidFill>
                  <a:schemeClr val="bg2"/>
                </a:solidFill>
              </a:rPr>
              <a:t>A port channel, also referred to as a Link Aggregation Group (LAG), per IEEE 802.3ad, is a mechanism for combining the bandwidth of multiple physical ports in a switch into one logical link. Treat a port channel as if it were an </a:t>
            </a:r>
            <a:r>
              <a:rPr lang="en-US" sz="1100" dirty="0" smtClean="0">
                <a:solidFill>
                  <a:schemeClr val="bg2"/>
                </a:solidFill>
              </a:rPr>
              <a:t>individual port. </a:t>
            </a:r>
            <a:r>
              <a:rPr lang="en-US" sz="1100" dirty="0">
                <a:solidFill>
                  <a:schemeClr val="bg2"/>
                </a:solidFill>
              </a:rPr>
              <a:t>LACP packets are exchanged end-to-end, thus if a link in the group were to fail, LACP will time out and remove the port from the LAG. The default LACP settings, with the short timers, will remove  the port from the LAG in less than a seconds. </a:t>
            </a:r>
          </a:p>
          <a:p>
            <a:endParaRPr lang="en-US" sz="1100" dirty="0">
              <a:solidFill>
                <a:schemeClr val="bg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32" y="2718914"/>
            <a:ext cx="3679546" cy="87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326799" y="702756"/>
            <a:ext cx="4288333" cy="423285"/>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67500" lnSpcReduction="20000"/>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t/>
            </a:r>
            <a:br>
              <a:rPr lang="en-US" kern="0" dirty="0" smtClean="0"/>
            </a:br>
            <a:r>
              <a:rPr lang="en-US" kern="0" dirty="0" smtClean="0"/>
              <a:t>Use of Port-Channel (LACP)</a:t>
            </a:r>
            <a:endParaRPr lang="en-US" kern="0" dirty="0"/>
          </a:p>
        </p:txBody>
      </p:sp>
      <p:pic>
        <p:nvPicPr>
          <p:cNvPr id="8"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501" y="2163394"/>
            <a:ext cx="34956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99433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274319" y="271886"/>
            <a:ext cx="7955280"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t>Solution  Architecture deep dive (Meshing)</a:t>
            </a:r>
          </a:p>
          <a:p>
            <a:endParaRPr lang="en-US" kern="0" dirty="0"/>
          </a:p>
          <a:p>
            <a:endParaRPr lang="en-US" kern="0" dirty="0" smtClean="0"/>
          </a:p>
        </p:txBody>
      </p:sp>
      <p:sp>
        <p:nvSpPr>
          <p:cNvPr id="14" name="Title 1"/>
          <p:cNvSpPr txBox="1">
            <a:spLocks/>
          </p:cNvSpPr>
          <p:nvPr/>
        </p:nvSpPr>
        <p:spPr bwMode="auto">
          <a:xfrm>
            <a:off x="368381" y="966200"/>
            <a:ext cx="2813938" cy="320040"/>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1600" kern="0" dirty="0" smtClean="0"/>
              <a:t>What is Active Active Mesh?</a:t>
            </a:r>
          </a:p>
          <a:p>
            <a:endParaRPr lang="en-US" sz="1600" kern="0" dirty="0"/>
          </a:p>
          <a:p>
            <a:endParaRPr lang="en-US" sz="1600" kern="0" dirty="0" smtClean="0"/>
          </a:p>
        </p:txBody>
      </p:sp>
      <p:sp>
        <p:nvSpPr>
          <p:cNvPr id="4" name="Rectangle 3"/>
          <p:cNvSpPr/>
          <p:nvPr/>
        </p:nvSpPr>
        <p:spPr>
          <a:xfrm>
            <a:off x="296264" y="1289231"/>
            <a:ext cx="4572000" cy="1200329"/>
          </a:xfrm>
          <a:prstGeom prst="rect">
            <a:avLst/>
          </a:prstGeom>
        </p:spPr>
        <p:txBody>
          <a:bodyPr>
            <a:spAutoFit/>
          </a:bodyPr>
          <a:lstStyle/>
          <a:p>
            <a:r>
              <a:rPr lang="en-US" sz="1200" dirty="0">
                <a:solidFill>
                  <a:schemeClr val="bg2"/>
                </a:solidFill>
              </a:rPr>
              <a:t>Traffic intended for the failed </a:t>
            </a:r>
            <a:r>
              <a:rPr lang="en-US" sz="1200" dirty="0" smtClean="0">
                <a:solidFill>
                  <a:schemeClr val="bg2"/>
                </a:solidFill>
              </a:rPr>
              <a:t>switch is </a:t>
            </a:r>
            <a:r>
              <a:rPr lang="en-US" sz="1200" dirty="0">
                <a:solidFill>
                  <a:schemeClr val="bg2"/>
                </a:solidFill>
              </a:rPr>
              <a:t>either passed onto </a:t>
            </a:r>
            <a:r>
              <a:rPr lang="en-US" sz="1200" dirty="0" smtClean="0">
                <a:solidFill>
                  <a:schemeClr val="bg2"/>
                </a:solidFill>
              </a:rPr>
              <a:t>the other VLT switch or </a:t>
            </a:r>
            <a:r>
              <a:rPr lang="en-US" sz="1200" dirty="0">
                <a:solidFill>
                  <a:schemeClr val="bg2"/>
                </a:solidFill>
              </a:rPr>
              <a:t>load balanced across the </a:t>
            </a:r>
            <a:r>
              <a:rPr lang="en-US" sz="1200" dirty="0" smtClean="0">
                <a:solidFill>
                  <a:schemeClr val="bg2"/>
                </a:solidFill>
              </a:rPr>
              <a:t>two switches via Port-Channel load balancing. </a:t>
            </a:r>
            <a:r>
              <a:rPr lang="en-US" sz="1200" dirty="0">
                <a:solidFill>
                  <a:schemeClr val="bg2"/>
                </a:solidFill>
              </a:rPr>
              <a:t>This is </a:t>
            </a:r>
            <a:r>
              <a:rPr lang="en-US" sz="1200" dirty="0" smtClean="0">
                <a:solidFill>
                  <a:schemeClr val="bg2"/>
                </a:solidFill>
              </a:rPr>
              <a:t>only </a:t>
            </a:r>
            <a:r>
              <a:rPr lang="en-US" sz="1200" dirty="0">
                <a:solidFill>
                  <a:schemeClr val="bg2"/>
                </a:solidFill>
              </a:rPr>
              <a:t>possible when the </a:t>
            </a:r>
            <a:r>
              <a:rPr lang="en-US" sz="1200" dirty="0" smtClean="0">
                <a:solidFill>
                  <a:schemeClr val="bg2"/>
                </a:solidFill>
              </a:rPr>
              <a:t>Switches utilize </a:t>
            </a:r>
            <a:r>
              <a:rPr lang="en-US" sz="1200" dirty="0">
                <a:solidFill>
                  <a:schemeClr val="bg2"/>
                </a:solidFill>
              </a:rPr>
              <a:t>a </a:t>
            </a:r>
            <a:r>
              <a:rPr lang="en-US" sz="1200" dirty="0" smtClean="0">
                <a:solidFill>
                  <a:schemeClr val="bg2"/>
                </a:solidFill>
              </a:rPr>
              <a:t>combination of VLT and Port-Channels. The Firewall in between is connected to all the 4 switches and will be taking load across all 4 links.</a:t>
            </a:r>
            <a:endParaRPr lang="en-US" sz="1200" dirty="0">
              <a:solidFill>
                <a:schemeClr val="bg2"/>
              </a:solidFill>
            </a:endParaRPr>
          </a:p>
        </p:txBody>
      </p:sp>
      <p:pic>
        <p:nvPicPr>
          <p:cNvPr id="6219"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359" y="1194195"/>
            <a:ext cx="3645673" cy="2407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40392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934" y="806118"/>
            <a:ext cx="4384279" cy="381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4319" y="271886"/>
            <a:ext cx="7955280" cy="332399"/>
          </a:xfrm>
          <a:noFill/>
          <a:ln w="9525">
            <a:noFill/>
            <a:miter lim="800000"/>
            <a:headEnd/>
            <a:tailEnd/>
          </a:ln>
        </p:spPr>
        <p:txBody>
          <a:bodyPr vert="horz" wrap="square" lIns="0" tIns="0" rIns="0" bIns="0" numCol="1" anchor="t" anchorCtr="0" compatLnSpc="1">
            <a:prstTxWarp prst="textNoShape">
              <a:avLst/>
            </a:prstTxWarp>
            <a:spAutoFit/>
          </a:bodyPr>
          <a:lstStyle/>
          <a:p>
            <a:r>
              <a:rPr lang="en-US" sz="2400" dirty="0"/>
              <a:t>Firewall sandwich architecture</a:t>
            </a:r>
          </a:p>
        </p:txBody>
      </p:sp>
      <p:sp>
        <p:nvSpPr>
          <p:cNvPr id="3" name="Content Placeholder 2"/>
          <p:cNvSpPr>
            <a:spLocks noGrp="1"/>
          </p:cNvSpPr>
          <p:nvPr>
            <p:ph sz="half" idx="1"/>
          </p:nvPr>
        </p:nvSpPr>
        <p:spPr>
          <a:xfrm>
            <a:off x="274320" y="911965"/>
            <a:ext cx="3766944" cy="3500377"/>
          </a:xfrm>
        </p:spPr>
        <p:txBody>
          <a:bodyPr>
            <a:normAutofit fontScale="92500" lnSpcReduction="10000"/>
          </a:bodyPr>
          <a:lstStyle/>
          <a:p>
            <a:r>
              <a:rPr lang="en-US" dirty="0"/>
              <a:t>Blueprint for deploying a network-based  scale-out security layer </a:t>
            </a:r>
            <a:r>
              <a:rPr lang="en-US" dirty="0" smtClean="0"/>
              <a:t>architecture</a:t>
            </a:r>
            <a:endParaRPr lang="en-US" dirty="0"/>
          </a:p>
          <a:p>
            <a:r>
              <a:rPr lang="en-US" dirty="0" smtClean="0"/>
              <a:t>Highly </a:t>
            </a:r>
            <a:r>
              <a:rPr lang="en-US" dirty="0"/>
              <a:t>resilient Layer 2 </a:t>
            </a:r>
            <a:r>
              <a:rPr lang="en-US" dirty="0" smtClean="0"/>
              <a:t>design offering  </a:t>
            </a:r>
            <a:r>
              <a:rPr lang="en-US" dirty="0"/>
              <a:t>transparent security services to enhance existing security solutions, separate security functions or provide added capacity”</a:t>
            </a:r>
          </a:p>
          <a:p>
            <a:r>
              <a:rPr lang="en-US" dirty="0"/>
              <a:t>Fully validate with Dell Networking S4810, S5000, S6000 and Dell Network Security </a:t>
            </a:r>
            <a:r>
              <a:rPr lang="en-US" dirty="0" err="1"/>
              <a:t>SuperMassive</a:t>
            </a:r>
            <a:r>
              <a:rPr lang="en-US" dirty="0"/>
              <a:t> 9x00 series NGFW products</a:t>
            </a:r>
          </a:p>
          <a:p>
            <a:r>
              <a:rPr lang="en-US" dirty="0"/>
              <a:t>Provide N+1 redundancy (vs. 1+1) without reliance on HA or clustering protocols</a:t>
            </a:r>
          </a:p>
          <a:p>
            <a:r>
              <a:rPr lang="en-US" dirty="0"/>
              <a:t>Support 1, 10 or 40GE ingress/egress connections (today) and performance</a:t>
            </a:r>
          </a:p>
          <a:p>
            <a:r>
              <a:rPr lang="en-US" dirty="0"/>
              <a:t>Technologies utilized: VLT, Symmetric Hashing, Port Channel LAG, Active </a:t>
            </a:r>
            <a:r>
              <a:rPr lang="en-US" dirty="0" smtClean="0"/>
              <a:t>Mesh</a:t>
            </a:r>
            <a:endParaRPr lang="en-US" sz="1400" dirty="0" smtClean="0">
              <a:solidFill>
                <a:schemeClr val="bg2"/>
              </a:solidFill>
            </a:endParaRPr>
          </a:p>
          <a:p>
            <a:endParaRPr lang="en-US" sz="1400" dirty="0">
              <a:solidFill>
                <a:schemeClr val="bg2"/>
              </a:solidFill>
            </a:endParaRPr>
          </a:p>
        </p:txBody>
      </p:sp>
    </p:spTree>
    <p:extLst>
      <p:ext uri="{BB962C8B-B14F-4D97-AF65-F5344CB8AC3E}">
        <p14:creationId xmlns:p14="http://schemas.microsoft.com/office/powerpoint/2010/main" val="141171904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such a design</a:t>
            </a:r>
            <a:endParaRPr lang="en-US" dirty="0"/>
          </a:p>
        </p:txBody>
      </p:sp>
      <p:sp>
        <p:nvSpPr>
          <p:cNvPr id="4" name="Content Placeholder 3"/>
          <p:cNvSpPr>
            <a:spLocks noGrp="1"/>
          </p:cNvSpPr>
          <p:nvPr>
            <p:ph sz="half" idx="13"/>
          </p:nvPr>
        </p:nvSpPr>
        <p:spPr>
          <a:xfrm>
            <a:off x="274319" y="911966"/>
            <a:ext cx="3840480" cy="3200400"/>
          </a:xfrm>
        </p:spPr>
        <p:txBody>
          <a:bodyPr/>
          <a:lstStyle/>
          <a:p>
            <a:r>
              <a:rPr lang="en-US" dirty="0" smtClean="0"/>
              <a:t>Networking reasons</a:t>
            </a:r>
          </a:p>
          <a:p>
            <a:pPr lvl="1"/>
            <a:r>
              <a:rPr lang="en-US" dirty="0" smtClean="0"/>
              <a:t>Scalability, commoditization of 10/40 </a:t>
            </a:r>
            <a:r>
              <a:rPr lang="en-US" dirty="0" err="1" smtClean="0"/>
              <a:t>GbE</a:t>
            </a:r>
            <a:endParaRPr lang="en-US" dirty="0" smtClean="0"/>
          </a:p>
          <a:p>
            <a:pPr lvl="1"/>
            <a:r>
              <a:rPr lang="en-US" dirty="0" smtClean="0"/>
              <a:t>Convergence of layers</a:t>
            </a:r>
          </a:p>
          <a:p>
            <a:pPr lvl="1"/>
            <a:r>
              <a:rPr lang="en-US" dirty="0" smtClean="0"/>
              <a:t>Redundancy and resiliency</a:t>
            </a:r>
          </a:p>
          <a:p>
            <a:pPr lvl="1"/>
            <a:r>
              <a:rPr lang="en-US" dirty="0" smtClean="0"/>
              <a:t>Increases in east to west traffic</a:t>
            </a:r>
          </a:p>
          <a:p>
            <a:pPr lvl="2"/>
            <a:r>
              <a:rPr lang="en-US" dirty="0" smtClean="0"/>
              <a:t>Virtualization,  Datacenters</a:t>
            </a:r>
          </a:p>
          <a:p>
            <a:pPr lvl="1"/>
            <a:endParaRPr lang="en-US" dirty="0"/>
          </a:p>
        </p:txBody>
      </p:sp>
      <p:sp>
        <p:nvSpPr>
          <p:cNvPr id="5" name="Content Placeholder 4"/>
          <p:cNvSpPr>
            <a:spLocks noGrp="1"/>
          </p:cNvSpPr>
          <p:nvPr>
            <p:ph sz="half" idx="14"/>
          </p:nvPr>
        </p:nvSpPr>
        <p:spPr>
          <a:xfrm>
            <a:off x="4412718" y="911966"/>
            <a:ext cx="3840480" cy="3200400"/>
          </a:xfrm>
        </p:spPr>
        <p:txBody>
          <a:bodyPr/>
          <a:lstStyle/>
          <a:p>
            <a:r>
              <a:rPr lang="en-US" dirty="0" smtClean="0"/>
              <a:t>Security reasons</a:t>
            </a:r>
          </a:p>
          <a:p>
            <a:pPr lvl="1"/>
            <a:r>
              <a:rPr lang="en-US" dirty="0" smtClean="0"/>
              <a:t>Scalability, </a:t>
            </a:r>
            <a:r>
              <a:rPr lang="en-US" dirty="0"/>
              <a:t>commoditization of 10/40 </a:t>
            </a:r>
            <a:r>
              <a:rPr lang="en-US" dirty="0" err="1"/>
              <a:t>GbE</a:t>
            </a:r>
            <a:endParaRPr lang="en-US" dirty="0" smtClean="0"/>
          </a:p>
          <a:p>
            <a:pPr lvl="1"/>
            <a:r>
              <a:rPr lang="en-US" dirty="0" smtClean="0"/>
              <a:t>Inspection at the Distribution/Core </a:t>
            </a:r>
            <a:r>
              <a:rPr lang="en-US" dirty="0"/>
              <a:t>l</a:t>
            </a:r>
            <a:r>
              <a:rPr lang="en-US" dirty="0" smtClean="0"/>
              <a:t>ayer not just Access</a:t>
            </a:r>
          </a:p>
          <a:p>
            <a:pPr lvl="1"/>
            <a:r>
              <a:rPr lang="en-US" dirty="0" smtClean="0"/>
              <a:t>East to West inspection</a:t>
            </a:r>
          </a:p>
          <a:p>
            <a:pPr lvl="1"/>
            <a:r>
              <a:rPr lang="en-US" dirty="0" smtClean="0"/>
              <a:t>Malware Lifecycle (lateral movements, exfiltration, reconnaissance)</a:t>
            </a:r>
          </a:p>
          <a:p>
            <a:pPr lvl="1"/>
            <a:endParaRPr lang="en-US" dirty="0" smtClean="0"/>
          </a:p>
          <a:p>
            <a:endParaRPr lang="en-US" b="1" dirty="0"/>
          </a:p>
        </p:txBody>
      </p:sp>
      <p:pic>
        <p:nvPicPr>
          <p:cNvPr id="7" name="Picture 6"/>
          <p:cNvPicPr>
            <a:picLocks noChangeAspect="1"/>
          </p:cNvPicPr>
          <p:nvPr/>
        </p:nvPicPr>
        <p:blipFill>
          <a:blip r:embed="rId2"/>
          <a:stretch>
            <a:fillRect/>
          </a:stretch>
        </p:blipFill>
        <p:spPr>
          <a:xfrm>
            <a:off x="274319" y="2562807"/>
            <a:ext cx="3793283" cy="1997527"/>
          </a:xfrm>
          <a:prstGeom prst="rect">
            <a:avLst/>
          </a:prstGeom>
        </p:spPr>
      </p:pic>
      <p:pic>
        <p:nvPicPr>
          <p:cNvPr id="2052" name="Picture 4" descr="http://www.trendmicro.com/cloud-content/us/images/icons/icon_atp-diagram-life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549" y="2631232"/>
            <a:ext cx="2651868" cy="220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64701"/>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00946" y="4028047"/>
            <a:ext cx="1437373" cy="572158"/>
          </a:xfrm>
          <a:prstGeom prst="rect">
            <a:avLst/>
          </a:prstGeom>
        </p:spPr>
      </p:pic>
      <p:sp>
        <p:nvSpPr>
          <p:cNvPr id="9" name="Rounded Rectangle 8"/>
          <p:cNvSpPr/>
          <p:nvPr/>
        </p:nvSpPr>
        <p:spPr>
          <a:xfrm>
            <a:off x="2412460" y="3422154"/>
            <a:ext cx="3638144" cy="1431948"/>
          </a:xfrm>
          <a:prstGeom prst="roundRect">
            <a:avLst/>
          </a:prstGeom>
          <a:ln/>
        </p:spPr>
        <p:style>
          <a:lnRef idx="2">
            <a:schemeClr val="accent1"/>
          </a:lnRef>
          <a:fillRef idx="1">
            <a:schemeClr val="lt1"/>
          </a:fillRef>
          <a:effectRef idx="0">
            <a:schemeClr val="accent1"/>
          </a:effectRef>
          <a:fontRef idx="minor">
            <a:schemeClr val="dk1"/>
          </a:fontRef>
        </p:style>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 name="Title 1"/>
          <p:cNvSpPr>
            <a:spLocks noGrp="1"/>
          </p:cNvSpPr>
          <p:nvPr>
            <p:ph type="title"/>
          </p:nvPr>
        </p:nvSpPr>
        <p:spPr>
          <a:xfrm>
            <a:off x="274319" y="271886"/>
            <a:ext cx="8509758" cy="640080"/>
          </a:xfrm>
        </p:spPr>
        <p:txBody>
          <a:bodyPr>
            <a:normAutofit fontScale="90000"/>
          </a:bodyPr>
          <a:lstStyle/>
          <a:p>
            <a:r>
              <a:rPr lang="en-US" dirty="0" smtClean="0"/>
              <a:t>Firewall sandwich deployment options for all customer scenarios : The </a:t>
            </a:r>
            <a:r>
              <a:rPr lang="en-US" dirty="0"/>
              <a:t>Classic Firewall Sandwich</a:t>
            </a:r>
            <a:br>
              <a:rPr lang="en-US" dirty="0"/>
            </a:br>
            <a:endParaRPr lang="en-US" dirty="0"/>
          </a:p>
        </p:txBody>
      </p:sp>
      <p:sp>
        <p:nvSpPr>
          <p:cNvPr id="3" name="Content Placeholder 2"/>
          <p:cNvSpPr>
            <a:spLocks noGrp="1"/>
          </p:cNvSpPr>
          <p:nvPr>
            <p:ph sz="half" idx="1"/>
          </p:nvPr>
        </p:nvSpPr>
        <p:spPr>
          <a:xfrm>
            <a:off x="271509" y="1072598"/>
            <a:ext cx="7924386" cy="3200400"/>
          </a:xfrm>
        </p:spPr>
        <p:txBody>
          <a:bodyPr/>
          <a:lstStyle/>
          <a:p>
            <a:r>
              <a:rPr lang="en-US" dirty="0" smtClean="0"/>
              <a:t>Customer currently owns and opts to keep their existing firewall infrastructure</a:t>
            </a:r>
          </a:p>
          <a:p>
            <a:pPr lvl="1"/>
            <a:r>
              <a:rPr lang="en-US" dirty="0" smtClean="0"/>
              <a:t>Usually a Cisco or Juniper solution deployed at the perimeter for </a:t>
            </a:r>
            <a:r>
              <a:rPr lang="en-US" dirty="0" err="1" smtClean="0"/>
              <a:t>Stateful</a:t>
            </a:r>
            <a:r>
              <a:rPr lang="en-US" dirty="0" smtClean="0"/>
              <a:t> Packet Inspection, Routing, and NAT</a:t>
            </a:r>
          </a:p>
          <a:p>
            <a:pPr lvl="1"/>
            <a:r>
              <a:rPr lang="en-US" dirty="0" smtClean="0"/>
              <a:t>Would like to add Deep Packet Inspection : Cisco and Juniper are unable to provide this at an effective price point </a:t>
            </a:r>
          </a:p>
          <a:p>
            <a:pPr lvl="1"/>
            <a:r>
              <a:rPr lang="en-US" dirty="0" smtClean="0"/>
              <a:t>Non-intrusive deployment, highly resilient design</a:t>
            </a:r>
            <a:endParaRPr lang="en-US" dirty="0"/>
          </a:p>
          <a:p>
            <a:pPr lvl="1"/>
            <a:endParaRPr lang="en-US" dirty="0" smtClean="0"/>
          </a:p>
          <a:p>
            <a:pPr marL="341313" lvl="1" indent="0">
              <a:buNone/>
            </a:pPr>
            <a:endParaRPr lang="en-US" dirty="0" smtClean="0"/>
          </a:p>
          <a:p>
            <a:pPr lvl="1"/>
            <a:endParaRPr lang="en-US" dirty="0"/>
          </a:p>
          <a:p>
            <a:pPr marL="341313" lvl="1" indent="0">
              <a:buNone/>
            </a:pPr>
            <a:endParaRPr lang="en-US" dirty="0" smtClean="0"/>
          </a:p>
        </p:txBody>
      </p:sp>
      <p:pic>
        <p:nvPicPr>
          <p:cNvPr id="4" name="Picture 3"/>
          <p:cNvPicPr>
            <a:picLocks noChangeAspect="1"/>
          </p:cNvPicPr>
          <p:nvPr/>
        </p:nvPicPr>
        <p:blipFill>
          <a:blip r:embed="rId4"/>
          <a:stretch>
            <a:fillRect/>
          </a:stretch>
        </p:blipFill>
        <p:spPr>
          <a:xfrm>
            <a:off x="2932253" y="2662006"/>
            <a:ext cx="886129" cy="690490"/>
          </a:xfrm>
          <a:prstGeom prst="rect">
            <a:avLst/>
          </a:prstGeom>
        </p:spPr>
      </p:pic>
      <p:pic>
        <p:nvPicPr>
          <p:cNvPr id="5" name="Picture 4"/>
          <p:cNvPicPr>
            <a:picLocks noChangeAspect="1"/>
          </p:cNvPicPr>
          <p:nvPr/>
        </p:nvPicPr>
        <p:blipFill>
          <a:blip r:embed="rId5"/>
          <a:stretch>
            <a:fillRect/>
          </a:stretch>
        </p:blipFill>
        <p:spPr>
          <a:xfrm>
            <a:off x="4454728" y="2773641"/>
            <a:ext cx="1072753" cy="393098"/>
          </a:xfrm>
          <a:prstGeom prst="rect">
            <a:avLst/>
          </a:prstGeom>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833" y="3539887"/>
            <a:ext cx="3395866" cy="119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rved Right Arrow 6"/>
          <p:cNvSpPr/>
          <p:nvPr/>
        </p:nvSpPr>
        <p:spPr>
          <a:xfrm>
            <a:off x="1560183" y="3079691"/>
            <a:ext cx="731520" cy="1216152"/>
          </a:xfrm>
          <a:prstGeom prst="curvedRightArrow">
            <a:avLst>
              <a:gd name="adj1" fmla="val 14190"/>
              <a:gd name="adj2" fmla="val 50000"/>
              <a:gd name="adj3" fmla="val 25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8" name="Curved Left Arrow 7"/>
          <p:cNvSpPr/>
          <p:nvPr/>
        </p:nvSpPr>
        <p:spPr>
          <a:xfrm>
            <a:off x="6246859" y="3079691"/>
            <a:ext cx="731520" cy="1216152"/>
          </a:xfrm>
          <a:prstGeom prst="curvedLeftArrow">
            <a:avLst>
              <a:gd name="adj1" fmla="val 14190"/>
              <a:gd name="adj2" fmla="val 50000"/>
              <a:gd name="adj3" fmla="val 25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cxnSp>
        <p:nvCxnSpPr>
          <p:cNvPr id="11" name="Straight Connector 10"/>
          <p:cNvCxnSpPr/>
          <p:nvPr/>
        </p:nvCxnSpPr>
        <p:spPr>
          <a:xfrm>
            <a:off x="764592" y="3406898"/>
            <a:ext cx="697473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45883" y="3023623"/>
            <a:ext cx="986167"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Perimeter</a:t>
            </a:r>
          </a:p>
        </p:txBody>
      </p:sp>
      <p:sp>
        <p:nvSpPr>
          <p:cNvPr id="13" name="TextBox 12"/>
          <p:cNvSpPr txBox="1"/>
          <p:nvPr/>
        </p:nvSpPr>
        <p:spPr>
          <a:xfrm>
            <a:off x="7091194" y="3550014"/>
            <a:ext cx="1138453"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Distribution</a:t>
            </a:r>
          </a:p>
        </p:txBody>
      </p:sp>
      <p:sp>
        <p:nvSpPr>
          <p:cNvPr id="14" name="TextBox 13"/>
          <p:cNvSpPr txBox="1"/>
          <p:nvPr/>
        </p:nvSpPr>
        <p:spPr>
          <a:xfrm>
            <a:off x="58521" y="3040017"/>
            <a:ext cx="1659493"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a:solidFill>
                  <a:schemeClr val="bg2"/>
                </a:solidFill>
                <a:latin typeface="+mn-lt"/>
              </a:rPr>
              <a:t> </a:t>
            </a:r>
            <a:r>
              <a:rPr lang="en-US" sz="1400" dirty="0" smtClean="0">
                <a:solidFill>
                  <a:schemeClr val="bg2"/>
                </a:solidFill>
                <a:latin typeface="+mn-lt"/>
              </a:rPr>
              <a:t>  Routing/</a:t>
            </a:r>
            <a:r>
              <a:rPr lang="en-US" sz="1400" dirty="0" err="1" smtClean="0">
                <a:solidFill>
                  <a:schemeClr val="bg2"/>
                </a:solidFill>
                <a:latin typeface="+mn-lt"/>
              </a:rPr>
              <a:t>Stateful</a:t>
            </a:r>
            <a:endParaRPr lang="en-US" sz="1400" dirty="0" smtClean="0">
              <a:solidFill>
                <a:schemeClr val="bg2"/>
              </a:solidFill>
              <a:latin typeface="+mn-lt"/>
            </a:endParaRPr>
          </a:p>
        </p:txBody>
      </p:sp>
      <p:sp>
        <p:nvSpPr>
          <p:cNvPr id="15" name="TextBox 14"/>
          <p:cNvSpPr txBox="1"/>
          <p:nvPr/>
        </p:nvSpPr>
        <p:spPr>
          <a:xfrm>
            <a:off x="244862" y="3461301"/>
            <a:ext cx="1217193" cy="557076"/>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Deep Packet</a:t>
            </a:r>
          </a:p>
          <a:p>
            <a:pPr>
              <a:lnSpc>
                <a:spcPct val="90000"/>
              </a:lnSpc>
              <a:spcBef>
                <a:spcPts val="600"/>
              </a:spcBef>
              <a:spcAft>
                <a:spcPts val="0"/>
              </a:spcAft>
              <a:buClr>
                <a:schemeClr val="bg1"/>
              </a:buClr>
            </a:pPr>
            <a:r>
              <a:rPr lang="en-US" sz="1400" dirty="0" smtClean="0">
                <a:solidFill>
                  <a:schemeClr val="bg2"/>
                </a:solidFill>
                <a:latin typeface="+mn-lt"/>
              </a:rPr>
              <a:t>  Inspection</a:t>
            </a:r>
          </a:p>
        </p:txBody>
      </p:sp>
      <p:pic>
        <p:nvPicPr>
          <p:cNvPr id="18" name="Picture 17"/>
          <p:cNvPicPr>
            <a:picLocks noChangeAspect="1"/>
          </p:cNvPicPr>
          <p:nvPr/>
        </p:nvPicPr>
        <p:blipFill>
          <a:blip r:embed="rId7"/>
          <a:stretch>
            <a:fillRect/>
          </a:stretch>
        </p:blipFill>
        <p:spPr>
          <a:xfrm>
            <a:off x="7079098" y="4028047"/>
            <a:ext cx="1189047" cy="620373"/>
          </a:xfrm>
          <a:prstGeom prst="rect">
            <a:avLst/>
          </a:prstGeom>
        </p:spPr>
      </p:pic>
    </p:spTree>
    <p:extLst>
      <p:ext uri="{BB962C8B-B14F-4D97-AF65-F5344CB8AC3E}">
        <p14:creationId xmlns:p14="http://schemas.microsoft.com/office/powerpoint/2010/main" val="304362416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068217" y="2854454"/>
            <a:ext cx="2774576" cy="1619356"/>
            <a:chOff x="6068217" y="2854454"/>
            <a:chExt cx="2774576" cy="1619356"/>
          </a:xfrm>
        </p:grpSpPr>
        <p:grpSp>
          <p:nvGrpSpPr>
            <p:cNvPr id="10" name="Group 9"/>
            <p:cNvGrpSpPr/>
            <p:nvPr/>
          </p:nvGrpSpPr>
          <p:grpSpPr>
            <a:xfrm>
              <a:off x="6068217" y="2882369"/>
              <a:ext cx="2766949" cy="1591441"/>
              <a:chOff x="3173817" y="1103969"/>
              <a:chExt cx="2766949" cy="1591441"/>
            </a:xfrm>
          </p:grpSpPr>
          <p:sp>
            <p:nvSpPr>
              <p:cNvPr id="60" name="TextBox 59"/>
              <p:cNvSpPr txBox="1"/>
              <p:nvPr/>
            </p:nvSpPr>
            <p:spPr>
              <a:xfrm>
                <a:off x="3173817" y="1103969"/>
                <a:ext cx="2678866" cy="840230"/>
              </a:xfrm>
              <a:prstGeom prst="rect">
                <a:avLst/>
              </a:prstGeom>
              <a:noFill/>
            </p:spPr>
            <p:txBody>
              <a:bodyPr wrap="square" rtlCol="0">
                <a:spAutoFit/>
              </a:bodyPr>
              <a:lstStyle/>
              <a:p>
                <a:pPr>
                  <a:lnSpc>
                    <a:spcPct val="90000"/>
                  </a:lnSpc>
                  <a:spcBef>
                    <a:spcPts val="600"/>
                  </a:spcBef>
                  <a:spcAft>
                    <a:spcPts val="0"/>
                  </a:spcAft>
                  <a:buClr>
                    <a:schemeClr val="bg1"/>
                  </a:buClr>
                </a:pPr>
                <a:r>
                  <a:rPr lang="en-US" sz="1800" b="1" dirty="0" smtClean="0">
                    <a:solidFill>
                      <a:schemeClr val="bg1"/>
                    </a:solidFill>
                    <a:latin typeface="+mn-lt"/>
                  </a:rPr>
                  <a:t>Increasing</a:t>
                </a:r>
                <a:r>
                  <a:rPr lang="en-US" sz="1800" dirty="0" smtClean="0">
                    <a:solidFill>
                      <a:schemeClr val="bg1"/>
                    </a:solidFill>
                    <a:latin typeface="+mn-lt"/>
                  </a:rPr>
                  <a:t> east-west</a:t>
                </a:r>
                <a:br>
                  <a:rPr lang="en-US" sz="1800" dirty="0" smtClean="0">
                    <a:solidFill>
                      <a:schemeClr val="bg1"/>
                    </a:solidFill>
                    <a:latin typeface="+mn-lt"/>
                  </a:rPr>
                </a:br>
                <a:r>
                  <a:rPr lang="en-US" sz="1800" dirty="0" smtClean="0">
                    <a:solidFill>
                      <a:schemeClr val="bg1"/>
                    </a:solidFill>
                    <a:latin typeface="+mn-lt"/>
                  </a:rPr>
                  <a:t>traffic enlarges </a:t>
                </a:r>
                <a:r>
                  <a:rPr lang="en-US" sz="1800" b="1" dirty="0" smtClean="0">
                    <a:solidFill>
                      <a:schemeClr val="bg1"/>
                    </a:solidFill>
                    <a:latin typeface="+mn-lt"/>
                  </a:rPr>
                  <a:t>attack surface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571999" y="1695216"/>
                <a:ext cx="1368767" cy="100019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9" name="Rectangle 118"/>
            <p:cNvSpPr/>
            <p:nvPr/>
          </p:nvSpPr>
          <p:spPr>
            <a:xfrm>
              <a:off x="6099593" y="2854454"/>
              <a:ext cx="2743200" cy="1618488"/>
            </a:xfrm>
            <a:prstGeom prst="rect">
              <a:avLst/>
            </a:prstGeom>
            <a:noFill/>
            <a:ln>
              <a:solidFill>
                <a:srgbClr val="EEEEEE"/>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grpSp>
      <p:grpSp>
        <p:nvGrpSpPr>
          <p:cNvPr id="18" name="Group 17"/>
          <p:cNvGrpSpPr/>
          <p:nvPr/>
        </p:nvGrpSpPr>
        <p:grpSpPr>
          <a:xfrm>
            <a:off x="287043" y="2847887"/>
            <a:ext cx="2752775" cy="1618488"/>
            <a:chOff x="287043" y="2847887"/>
            <a:chExt cx="2752775" cy="1618488"/>
          </a:xfrm>
        </p:grpSpPr>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658" y="2956794"/>
              <a:ext cx="1258489" cy="138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TextBox 123"/>
            <p:cNvSpPr txBox="1"/>
            <p:nvPr/>
          </p:nvSpPr>
          <p:spPr>
            <a:xfrm>
              <a:off x="287043" y="2891607"/>
              <a:ext cx="1707357" cy="1089529"/>
            </a:xfrm>
            <a:prstGeom prst="rect">
              <a:avLst/>
            </a:prstGeom>
            <a:noFill/>
          </p:spPr>
          <p:txBody>
            <a:bodyPr wrap="square" rtlCol="0">
              <a:spAutoFit/>
            </a:bodyPr>
            <a:lstStyle/>
            <a:p>
              <a:pPr>
                <a:lnSpc>
                  <a:spcPct val="90000"/>
                </a:lnSpc>
                <a:spcBef>
                  <a:spcPts val="600"/>
                </a:spcBef>
                <a:spcAft>
                  <a:spcPts val="0"/>
                </a:spcAft>
                <a:buClr>
                  <a:schemeClr val="bg1"/>
                </a:buClr>
              </a:pPr>
              <a:r>
                <a:rPr lang="en-US" sz="1800" dirty="0" smtClean="0">
                  <a:solidFill>
                    <a:schemeClr val="bg1"/>
                  </a:solidFill>
                  <a:latin typeface="+mn-lt"/>
                </a:rPr>
                <a:t>More </a:t>
              </a:r>
              <a:r>
                <a:rPr lang="en-US" sz="1800" b="1" dirty="0" smtClean="0">
                  <a:solidFill>
                    <a:schemeClr val="bg1"/>
                  </a:solidFill>
                  <a:latin typeface="+mn-lt"/>
                </a:rPr>
                <a:t>applications</a:t>
              </a:r>
              <a:r>
                <a:rPr lang="en-US" sz="1800" dirty="0" smtClean="0">
                  <a:solidFill>
                    <a:schemeClr val="bg1"/>
                  </a:solidFill>
                  <a:latin typeface="+mn-lt"/>
                </a:rPr>
                <a:t> means more  </a:t>
              </a:r>
              <a:r>
                <a:rPr lang="en-US" sz="1800" b="1" dirty="0" smtClean="0">
                  <a:solidFill>
                    <a:schemeClr val="bg1"/>
                  </a:solidFill>
                  <a:latin typeface="+mn-lt"/>
                </a:rPr>
                <a:t>vulnerabilities</a:t>
              </a:r>
            </a:p>
          </p:txBody>
        </p:sp>
        <p:sp>
          <p:nvSpPr>
            <p:cNvPr id="140" name="Rectangle 139"/>
            <p:cNvSpPr/>
            <p:nvPr/>
          </p:nvSpPr>
          <p:spPr>
            <a:xfrm>
              <a:off x="296618" y="2847887"/>
              <a:ext cx="2743200" cy="1618488"/>
            </a:xfrm>
            <a:prstGeom prst="rect">
              <a:avLst/>
            </a:prstGeom>
            <a:noFill/>
            <a:ln>
              <a:solidFill>
                <a:srgbClr val="EEEEEE"/>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grpSp>
      <p:grpSp>
        <p:nvGrpSpPr>
          <p:cNvPr id="20" name="Group 19"/>
          <p:cNvGrpSpPr/>
          <p:nvPr/>
        </p:nvGrpSpPr>
        <p:grpSpPr>
          <a:xfrm>
            <a:off x="3196918" y="2847887"/>
            <a:ext cx="2743947" cy="1618488"/>
            <a:chOff x="3196918" y="2847887"/>
            <a:chExt cx="2743947" cy="1618488"/>
          </a:xfrm>
        </p:grpSpPr>
        <p:grpSp>
          <p:nvGrpSpPr>
            <p:cNvPr id="4" name="Group 3"/>
            <p:cNvGrpSpPr/>
            <p:nvPr/>
          </p:nvGrpSpPr>
          <p:grpSpPr>
            <a:xfrm>
              <a:off x="3196918" y="2854722"/>
              <a:ext cx="2678866" cy="1565826"/>
              <a:chOff x="273718" y="1119522"/>
              <a:chExt cx="2678866" cy="1565826"/>
            </a:xfrm>
          </p:grpSpPr>
          <p:cxnSp>
            <p:nvCxnSpPr>
              <p:cNvPr id="23" name="Straight Connector 22"/>
              <p:cNvCxnSpPr/>
              <p:nvPr/>
            </p:nvCxnSpPr>
            <p:spPr>
              <a:xfrm>
                <a:off x="390772" y="2086777"/>
                <a:ext cx="1092494" cy="0"/>
              </a:xfrm>
              <a:prstGeom prst="line">
                <a:avLst/>
              </a:prstGeom>
              <a:ln w="38100" cap="sq">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0772" y="2260561"/>
                <a:ext cx="801740" cy="0"/>
              </a:xfrm>
              <a:prstGeom prst="line">
                <a:avLst/>
              </a:prstGeom>
              <a:ln w="38100" cap="sq">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0772" y="1826101"/>
                <a:ext cx="2262097" cy="0"/>
              </a:xfrm>
              <a:prstGeom prst="line">
                <a:avLst/>
              </a:prstGeom>
              <a:ln w="38100" cap="sq">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0772" y="1999885"/>
                <a:ext cx="1383248" cy="0"/>
              </a:xfrm>
              <a:prstGeom prst="line">
                <a:avLst/>
              </a:prstGeom>
              <a:ln w="38100" cap="sq">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0772" y="2173669"/>
                <a:ext cx="910930" cy="0"/>
              </a:xfrm>
              <a:prstGeom prst="line">
                <a:avLst/>
              </a:prstGeom>
              <a:ln w="38100" cap="sq">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0772" y="2347450"/>
                <a:ext cx="604652" cy="0"/>
              </a:xfrm>
              <a:prstGeom prst="line">
                <a:avLst/>
              </a:prstGeom>
              <a:ln w="38100" cap="sq">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90772" y="1912993"/>
                <a:ext cx="1805843" cy="0"/>
              </a:xfrm>
              <a:prstGeom prst="line">
                <a:avLst/>
              </a:prstGeom>
              <a:ln w="38100" cap="sq">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61074" y="2521154"/>
                <a:ext cx="278188"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11" name="Tablet"/>
              <p:cNvGrpSpPr/>
              <p:nvPr/>
            </p:nvGrpSpPr>
            <p:grpSpPr>
              <a:xfrm>
                <a:off x="2411981" y="2275837"/>
                <a:ext cx="481777" cy="372451"/>
                <a:chOff x="6851669" y="1195388"/>
                <a:chExt cx="825500" cy="638175"/>
              </a:xfrm>
              <a:solidFill>
                <a:srgbClr val="AAAAAA"/>
              </a:solidFill>
            </p:grpSpPr>
            <p:sp>
              <p:nvSpPr>
                <p:cNvPr id="12" name="Rectangle 25"/>
                <p:cNvSpPr>
                  <a:spLocks noChangeArrowheads="1"/>
                </p:cNvSpPr>
                <p:nvPr/>
              </p:nvSpPr>
              <p:spPr bwMode="auto">
                <a:xfrm>
                  <a:off x="6932632" y="1274763"/>
                  <a:ext cx="665163" cy="414338"/>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sz="1400">
                    <a:solidFill>
                      <a:srgbClr val="444444"/>
                    </a:solidFill>
                    <a:latin typeface="Museo Sans For Dell"/>
                  </a:endParaRPr>
                </a:p>
              </p:txBody>
            </p:sp>
            <p:sp>
              <p:nvSpPr>
                <p:cNvPr id="13" name="Freeform 26"/>
                <p:cNvSpPr>
                  <a:spLocks noEditPoints="1"/>
                </p:cNvSpPr>
                <p:nvPr/>
              </p:nvSpPr>
              <p:spPr bwMode="auto">
                <a:xfrm>
                  <a:off x="6851669" y="1195388"/>
                  <a:ext cx="825500" cy="638175"/>
                </a:xfrm>
                <a:custGeom>
                  <a:avLst/>
                  <a:gdLst>
                    <a:gd name="T0" fmla="*/ 2144 w 2258"/>
                    <a:gd name="T1" fmla="*/ 1395 h 1735"/>
                    <a:gd name="T2" fmla="*/ 2091 w 2258"/>
                    <a:gd name="T3" fmla="*/ 1448 h 1735"/>
                    <a:gd name="T4" fmla="*/ 167 w 2258"/>
                    <a:gd name="T5" fmla="*/ 1448 h 1735"/>
                    <a:gd name="T6" fmla="*/ 114 w 2258"/>
                    <a:gd name="T7" fmla="*/ 1395 h 1735"/>
                    <a:gd name="T8" fmla="*/ 114 w 2258"/>
                    <a:gd name="T9" fmla="*/ 161 h 1735"/>
                    <a:gd name="T10" fmla="*/ 167 w 2258"/>
                    <a:gd name="T11" fmla="*/ 108 h 1735"/>
                    <a:gd name="T12" fmla="*/ 2091 w 2258"/>
                    <a:gd name="T13" fmla="*/ 108 h 1735"/>
                    <a:gd name="T14" fmla="*/ 2144 w 2258"/>
                    <a:gd name="T15" fmla="*/ 161 h 1735"/>
                    <a:gd name="T16" fmla="*/ 2144 w 2258"/>
                    <a:gd name="T17" fmla="*/ 1395 h 1735"/>
                    <a:gd name="T18" fmla="*/ 1190 w 2258"/>
                    <a:gd name="T19" fmla="*/ 1654 h 1735"/>
                    <a:gd name="T20" fmla="*/ 1044 w 2258"/>
                    <a:gd name="T21" fmla="*/ 1654 h 1735"/>
                    <a:gd name="T22" fmla="*/ 991 w 2258"/>
                    <a:gd name="T23" fmla="*/ 1601 h 1735"/>
                    <a:gd name="T24" fmla="*/ 1044 w 2258"/>
                    <a:gd name="T25" fmla="*/ 1548 h 1735"/>
                    <a:gd name="T26" fmla="*/ 1190 w 2258"/>
                    <a:gd name="T27" fmla="*/ 1548 h 1735"/>
                    <a:gd name="T28" fmla="*/ 1242 w 2258"/>
                    <a:gd name="T29" fmla="*/ 1601 h 1735"/>
                    <a:gd name="T30" fmla="*/ 1190 w 2258"/>
                    <a:gd name="T31" fmla="*/ 1654 h 1735"/>
                    <a:gd name="T32" fmla="*/ 2205 w 2258"/>
                    <a:gd name="T33" fmla="*/ 0 h 1735"/>
                    <a:gd name="T34" fmla="*/ 53 w 2258"/>
                    <a:gd name="T35" fmla="*/ 0 h 1735"/>
                    <a:gd name="T36" fmla="*/ 0 w 2258"/>
                    <a:gd name="T37" fmla="*/ 53 h 1735"/>
                    <a:gd name="T38" fmla="*/ 0 w 2258"/>
                    <a:gd name="T39" fmla="*/ 1682 h 1735"/>
                    <a:gd name="T40" fmla="*/ 53 w 2258"/>
                    <a:gd name="T41" fmla="*/ 1735 h 1735"/>
                    <a:gd name="T42" fmla="*/ 2205 w 2258"/>
                    <a:gd name="T43" fmla="*/ 1735 h 1735"/>
                    <a:gd name="T44" fmla="*/ 2258 w 2258"/>
                    <a:gd name="T45" fmla="*/ 1682 h 1735"/>
                    <a:gd name="T46" fmla="*/ 2258 w 2258"/>
                    <a:gd name="T47" fmla="*/ 53 h 1735"/>
                    <a:gd name="T48" fmla="*/ 2205 w 2258"/>
                    <a:gd name="T49" fmla="*/ 0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58" h="1735">
                      <a:moveTo>
                        <a:pt x="2144" y="1395"/>
                      </a:moveTo>
                      <a:cubicBezTo>
                        <a:pt x="2144" y="1425"/>
                        <a:pt x="2120" y="1448"/>
                        <a:pt x="2091" y="1448"/>
                      </a:cubicBezTo>
                      <a:lnTo>
                        <a:pt x="167" y="1448"/>
                      </a:lnTo>
                      <a:cubicBezTo>
                        <a:pt x="138" y="1448"/>
                        <a:pt x="114" y="1425"/>
                        <a:pt x="114" y="1395"/>
                      </a:cubicBezTo>
                      <a:lnTo>
                        <a:pt x="114" y="161"/>
                      </a:lnTo>
                      <a:cubicBezTo>
                        <a:pt x="114" y="131"/>
                        <a:pt x="138" y="108"/>
                        <a:pt x="167" y="108"/>
                      </a:cubicBezTo>
                      <a:lnTo>
                        <a:pt x="2091" y="108"/>
                      </a:lnTo>
                      <a:cubicBezTo>
                        <a:pt x="2120" y="108"/>
                        <a:pt x="2144" y="131"/>
                        <a:pt x="2144" y="161"/>
                      </a:cubicBezTo>
                      <a:lnTo>
                        <a:pt x="2144" y="1395"/>
                      </a:lnTo>
                      <a:close/>
                      <a:moveTo>
                        <a:pt x="1190" y="1654"/>
                      </a:moveTo>
                      <a:lnTo>
                        <a:pt x="1044" y="1654"/>
                      </a:lnTo>
                      <a:cubicBezTo>
                        <a:pt x="1015" y="1654"/>
                        <a:pt x="991" y="1631"/>
                        <a:pt x="991" y="1601"/>
                      </a:cubicBezTo>
                      <a:cubicBezTo>
                        <a:pt x="991" y="1572"/>
                        <a:pt x="1015" y="1548"/>
                        <a:pt x="1044" y="1548"/>
                      </a:cubicBezTo>
                      <a:lnTo>
                        <a:pt x="1190" y="1548"/>
                      </a:lnTo>
                      <a:cubicBezTo>
                        <a:pt x="1219" y="1548"/>
                        <a:pt x="1242" y="1572"/>
                        <a:pt x="1242" y="1601"/>
                      </a:cubicBezTo>
                      <a:cubicBezTo>
                        <a:pt x="1242" y="1631"/>
                        <a:pt x="1219" y="1654"/>
                        <a:pt x="1190" y="1654"/>
                      </a:cubicBezTo>
                      <a:close/>
                      <a:moveTo>
                        <a:pt x="2205" y="0"/>
                      </a:moveTo>
                      <a:lnTo>
                        <a:pt x="53" y="0"/>
                      </a:lnTo>
                      <a:cubicBezTo>
                        <a:pt x="24" y="0"/>
                        <a:pt x="0" y="24"/>
                        <a:pt x="0" y="53"/>
                      </a:cubicBezTo>
                      <a:lnTo>
                        <a:pt x="0" y="1682"/>
                      </a:lnTo>
                      <a:cubicBezTo>
                        <a:pt x="0" y="1712"/>
                        <a:pt x="24" y="1735"/>
                        <a:pt x="53" y="1735"/>
                      </a:cubicBezTo>
                      <a:lnTo>
                        <a:pt x="2205" y="1735"/>
                      </a:lnTo>
                      <a:cubicBezTo>
                        <a:pt x="2234" y="1735"/>
                        <a:pt x="2258" y="1712"/>
                        <a:pt x="2258" y="1682"/>
                      </a:cubicBezTo>
                      <a:lnTo>
                        <a:pt x="2258" y="53"/>
                      </a:lnTo>
                      <a:cubicBezTo>
                        <a:pt x="2258" y="24"/>
                        <a:pt x="2234" y="0"/>
                        <a:pt x="2205"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400">
                    <a:solidFill>
                      <a:srgbClr val="444444"/>
                    </a:solidFill>
                    <a:latin typeface="Museo Sans For Dell"/>
                  </a:endParaRPr>
                </a:p>
              </p:txBody>
            </p:sp>
          </p:grpSp>
          <p:grpSp>
            <p:nvGrpSpPr>
              <p:cNvPr id="14" name="Monitor"/>
              <p:cNvGrpSpPr/>
              <p:nvPr/>
            </p:nvGrpSpPr>
            <p:grpSpPr>
              <a:xfrm>
                <a:off x="1377021" y="2238777"/>
                <a:ext cx="653363" cy="446571"/>
                <a:chOff x="3046923" y="1923419"/>
                <a:chExt cx="759023" cy="518789"/>
              </a:xfrm>
              <a:solidFill>
                <a:srgbClr val="AAAAAA"/>
              </a:solidFill>
            </p:grpSpPr>
            <p:sp>
              <p:nvSpPr>
                <p:cNvPr id="15" name="Rectangle 14"/>
                <p:cNvSpPr>
                  <a:spLocks noChangeArrowheads="1"/>
                </p:cNvSpPr>
                <p:nvPr/>
              </p:nvSpPr>
              <p:spPr bwMode="auto">
                <a:xfrm>
                  <a:off x="3116193" y="1995637"/>
                  <a:ext cx="619009" cy="253499"/>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sz="1400">
                    <a:solidFill>
                      <a:srgbClr val="444444"/>
                    </a:solidFill>
                    <a:latin typeface="Museo Sans For Dell"/>
                  </a:endParaRPr>
                </a:p>
              </p:txBody>
            </p:sp>
            <p:sp>
              <p:nvSpPr>
                <p:cNvPr id="16" name="Freeform 15"/>
                <p:cNvSpPr>
                  <a:spLocks noEditPoints="1"/>
                </p:cNvSpPr>
                <p:nvPr/>
              </p:nvSpPr>
              <p:spPr bwMode="auto">
                <a:xfrm>
                  <a:off x="3046923" y="1923419"/>
                  <a:ext cx="759023" cy="518789"/>
                </a:xfrm>
                <a:custGeom>
                  <a:avLst/>
                  <a:gdLst>
                    <a:gd name="T0" fmla="*/ 2130 w 2236"/>
                    <a:gd name="T1" fmla="*/ 1011 h 1524"/>
                    <a:gd name="T2" fmla="*/ 2077 w 2236"/>
                    <a:gd name="T3" fmla="*/ 1064 h 1524"/>
                    <a:gd name="T4" fmla="*/ 153 w 2236"/>
                    <a:gd name="T5" fmla="*/ 1064 h 1524"/>
                    <a:gd name="T6" fmla="*/ 100 w 2236"/>
                    <a:gd name="T7" fmla="*/ 1011 h 1524"/>
                    <a:gd name="T8" fmla="*/ 100 w 2236"/>
                    <a:gd name="T9" fmla="*/ 158 h 1524"/>
                    <a:gd name="T10" fmla="*/ 153 w 2236"/>
                    <a:gd name="T11" fmla="*/ 105 h 1524"/>
                    <a:gd name="T12" fmla="*/ 2077 w 2236"/>
                    <a:gd name="T13" fmla="*/ 105 h 1524"/>
                    <a:gd name="T14" fmla="*/ 2130 w 2236"/>
                    <a:gd name="T15" fmla="*/ 158 h 1524"/>
                    <a:gd name="T16" fmla="*/ 2130 w 2236"/>
                    <a:gd name="T17" fmla="*/ 1011 h 1524"/>
                    <a:gd name="T18" fmla="*/ 2183 w 2236"/>
                    <a:gd name="T19" fmla="*/ 0 h 1524"/>
                    <a:gd name="T20" fmla="*/ 53 w 2236"/>
                    <a:gd name="T21" fmla="*/ 0 h 1524"/>
                    <a:gd name="T22" fmla="*/ 0 w 2236"/>
                    <a:gd name="T23" fmla="*/ 53 h 1524"/>
                    <a:gd name="T24" fmla="*/ 0 w 2236"/>
                    <a:gd name="T25" fmla="*/ 1116 h 1524"/>
                    <a:gd name="T26" fmla="*/ 53 w 2236"/>
                    <a:gd name="T27" fmla="*/ 1169 h 1524"/>
                    <a:gd name="T28" fmla="*/ 888 w 2236"/>
                    <a:gd name="T29" fmla="*/ 1169 h 1524"/>
                    <a:gd name="T30" fmla="*/ 888 w 2236"/>
                    <a:gd name="T31" fmla="*/ 1419 h 1524"/>
                    <a:gd name="T32" fmla="*/ 587 w 2236"/>
                    <a:gd name="T33" fmla="*/ 1419 h 1524"/>
                    <a:gd name="T34" fmla="*/ 534 w 2236"/>
                    <a:gd name="T35" fmla="*/ 1472 h 1524"/>
                    <a:gd name="T36" fmla="*/ 587 w 2236"/>
                    <a:gd name="T37" fmla="*/ 1524 h 1524"/>
                    <a:gd name="T38" fmla="*/ 1652 w 2236"/>
                    <a:gd name="T39" fmla="*/ 1524 h 1524"/>
                    <a:gd name="T40" fmla="*/ 1705 w 2236"/>
                    <a:gd name="T41" fmla="*/ 1472 h 1524"/>
                    <a:gd name="T42" fmla="*/ 1652 w 2236"/>
                    <a:gd name="T43" fmla="*/ 1419 h 1524"/>
                    <a:gd name="T44" fmla="*/ 1349 w 2236"/>
                    <a:gd name="T45" fmla="*/ 1419 h 1524"/>
                    <a:gd name="T46" fmla="*/ 1349 w 2236"/>
                    <a:gd name="T47" fmla="*/ 1169 h 1524"/>
                    <a:gd name="T48" fmla="*/ 2183 w 2236"/>
                    <a:gd name="T49" fmla="*/ 1169 h 1524"/>
                    <a:gd name="T50" fmla="*/ 2236 w 2236"/>
                    <a:gd name="T51" fmla="*/ 1116 h 1524"/>
                    <a:gd name="T52" fmla="*/ 2236 w 2236"/>
                    <a:gd name="T53" fmla="*/ 53 h 1524"/>
                    <a:gd name="T54" fmla="*/ 2183 w 2236"/>
                    <a:gd name="T5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36" h="1524">
                      <a:moveTo>
                        <a:pt x="2130" y="1011"/>
                      </a:moveTo>
                      <a:cubicBezTo>
                        <a:pt x="2130" y="1040"/>
                        <a:pt x="2107" y="1064"/>
                        <a:pt x="2077" y="1064"/>
                      </a:cubicBezTo>
                      <a:lnTo>
                        <a:pt x="153" y="1064"/>
                      </a:lnTo>
                      <a:cubicBezTo>
                        <a:pt x="123" y="1064"/>
                        <a:pt x="100" y="1040"/>
                        <a:pt x="100" y="1011"/>
                      </a:cubicBezTo>
                      <a:lnTo>
                        <a:pt x="100" y="158"/>
                      </a:lnTo>
                      <a:cubicBezTo>
                        <a:pt x="100" y="129"/>
                        <a:pt x="123" y="105"/>
                        <a:pt x="153" y="105"/>
                      </a:cubicBezTo>
                      <a:lnTo>
                        <a:pt x="2077" y="105"/>
                      </a:lnTo>
                      <a:cubicBezTo>
                        <a:pt x="2107" y="105"/>
                        <a:pt x="2130" y="129"/>
                        <a:pt x="2130" y="158"/>
                      </a:cubicBezTo>
                      <a:lnTo>
                        <a:pt x="2130" y="1011"/>
                      </a:lnTo>
                      <a:close/>
                      <a:moveTo>
                        <a:pt x="2183" y="0"/>
                      </a:moveTo>
                      <a:lnTo>
                        <a:pt x="53" y="0"/>
                      </a:lnTo>
                      <a:cubicBezTo>
                        <a:pt x="24" y="0"/>
                        <a:pt x="0" y="24"/>
                        <a:pt x="0" y="53"/>
                      </a:cubicBezTo>
                      <a:lnTo>
                        <a:pt x="0" y="1116"/>
                      </a:lnTo>
                      <a:cubicBezTo>
                        <a:pt x="0" y="1146"/>
                        <a:pt x="24" y="1169"/>
                        <a:pt x="53" y="1169"/>
                      </a:cubicBezTo>
                      <a:lnTo>
                        <a:pt x="888" y="1169"/>
                      </a:lnTo>
                      <a:lnTo>
                        <a:pt x="888" y="1419"/>
                      </a:lnTo>
                      <a:lnTo>
                        <a:pt x="587" y="1419"/>
                      </a:lnTo>
                      <a:cubicBezTo>
                        <a:pt x="557" y="1419"/>
                        <a:pt x="534" y="1442"/>
                        <a:pt x="534" y="1472"/>
                      </a:cubicBezTo>
                      <a:cubicBezTo>
                        <a:pt x="534" y="1501"/>
                        <a:pt x="557" y="1524"/>
                        <a:pt x="587" y="1524"/>
                      </a:cubicBezTo>
                      <a:lnTo>
                        <a:pt x="1652" y="1524"/>
                      </a:lnTo>
                      <a:cubicBezTo>
                        <a:pt x="1681" y="1524"/>
                        <a:pt x="1705" y="1501"/>
                        <a:pt x="1705" y="1472"/>
                      </a:cubicBezTo>
                      <a:cubicBezTo>
                        <a:pt x="1705" y="1442"/>
                        <a:pt x="1681" y="1419"/>
                        <a:pt x="1652" y="1419"/>
                      </a:cubicBezTo>
                      <a:lnTo>
                        <a:pt x="1349" y="1419"/>
                      </a:lnTo>
                      <a:lnTo>
                        <a:pt x="1349" y="1169"/>
                      </a:lnTo>
                      <a:lnTo>
                        <a:pt x="2183" y="1169"/>
                      </a:lnTo>
                      <a:cubicBezTo>
                        <a:pt x="2213" y="1169"/>
                        <a:pt x="2236" y="1146"/>
                        <a:pt x="2236" y="1116"/>
                      </a:cubicBezTo>
                      <a:lnTo>
                        <a:pt x="2236" y="53"/>
                      </a:lnTo>
                      <a:cubicBezTo>
                        <a:pt x="2236" y="24"/>
                        <a:pt x="2213" y="0"/>
                        <a:pt x="2183" y="0"/>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rgbClr val="444444"/>
                    </a:solidFill>
                    <a:latin typeface="Museo Sans For Dell"/>
                  </a:endParaRPr>
                </a:p>
              </p:txBody>
            </p:sp>
          </p:grpSp>
          <p:sp>
            <p:nvSpPr>
              <p:cNvPr id="17" name="Freeform 16"/>
              <p:cNvSpPr>
                <a:spLocks/>
              </p:cNvSpPr>
              <p:nvPr/>
            </p:nvSpPr>
            <p:spPr bwMode="auto">
              <a:xfrm>
                <a:off x="376977" y="2288709"/>
                <a:ext cx="656547" cy="349339"/>
              </a:xfrm>
              <a:custGeom>
                <a:avLst/>
                <a:gdLst/>
                <a:ahLst/>
                <a:cxnLst>
                  <a:cxn ang="0">
                    <a:pos x="140" y="47"/>
                  </a:cxn>
                  <a:cxn ang="0">
                    <a:pos x="142" y="36"/>
                  </a:cxn>
                  <a:cxn ang="0">
                    <a:pos x="111" y="5"/>
                  </a:cxn>
                  <a:cxn ang="0">
                    <a:pos x="95" y="10"/>
                  </a:cxn>
                  <a:cxn ang="0">
                    <a:pos x="74" y="0"/>
                  </a:cxn>
                  <a:cxn ang="0">
                    <a:pos x="47" y="26"/>
                  </a:cxn>
                  <a:cxn ang="0">
                    <a:pos x="47" y="27"/>
                  </a:cxn>
                  <a:cxn ang="0">
                    <a:pos x="29" y="40"/>
                  </a:cxn>
                  <a:cxn ang="0">
                    <a:pos x="22" y="39"/>
                  </a:cxn>
                  <a:cxn ang="0">
                    <a:pos x="0" y="62"/>
                  </a:cxn>
                  <a:cxn ang="0">
                    <a:pos x="22" y="84"/>
                  </a:cxn>
                  <a:cxn ang="0">
                    <a:pos x="140" y="84"/>
                  </a:cxn>
                  <a:cxn ang="0">
                    <a:pos x="158" y="65"/>
                  </a:cxn>
                  <a:cxn ang="0">
                    <a:pos x="140" y="47"/>
                  </a:cxn>
                </a:cxnLst>
                <a:rect l="0" t="0" r="r" b="b"/>
                <a:pathLst>
                  <a:path w="158" h="84">
                    <a:moveTo>
                      <a:pt x="140" y="47"/>
                    </a:moveTo>
                    <a:cubicBezTo>
                      <a:pt x="141" y="43"/>
                      <a:pt x="142" y="40"/>
                      <a:pt x="142" y="36"/>
                    </a:cubicBezTo>
                    <a:cubicBezTo>
                      <a:pt x="142" y="19"/>
                      <a:pt x="128" y="5"/>
                      <a:pt x="111" y="5"/>
                    </a:cubicBezTo>
                    <a:cubicBezTo>
                      <a:pt x="105" y="5"/>
                      <a:pt x="100" y="7"/>
                      <a:pt x="95" y="10"/>
                    </a:cubicBezTo>
                    <a:cubicBezTo>
                      <a:pt x="90" y="4"/>
                      <a:pt x="82" y="0"/>
                      <a:pt x="74" y="0"/>
                    </a:cubicBezTo>
                    <a:cubicBezTo>
                      <a:pt x="59" y="0"/>
                      <a:pt x="47" y="12"/>
                      <a:pt x="47" y="26"/>
                    </a:cubicBezTo>
                    <a:cubicBezTo>
                      <a:pt x="47" y="27"/>
                      <a:pt x="47" y="27"/>
                      <a:pt x="47" y="27"/>
                    </a:cubicBezTo>
                    <a:cubicBezTo>
                      <a:pt x="39" y="27"/>
                      <a:pt x="31" y="33"/>
                      <a:pt x="29" y="40"/>
                    </a:cubicBezTo>
                    <a:cubicBezTo>
                      <a:pt x="27" y="40"/>
                      <a:pt x="24" y="39"/>
                      <a:pt x="22" y="39"/>
                    </a:cubicBezTo>
                    <a:cubicBezTo>
                      <a:pt x="10" y="39"/>
                      <a:pt x="0" y="49"/>
                      <a:pt x="0" y="62"/>
                    </a:cubicBezTo>
                    <a:cubicBezTo>
                      <a:pt x="0" y="74"/>
                      <a:pt x="10" y="84"/>
                      <a:pt x="22" y="84"/>
                    </a:cubicBezTo>
                    <a:cubicBezTo>
                      <a:pt x="140" y="84"/>
                      <a:pt x="140" y="84"/>
                      <a:pt x="140" y="84"/>
                    </a:cubicBezTo>
                    <a:cubicBezTo>
                      <a:pt x="150" y="84"/>
                      <a:pt x="158" y="76"/>
                      <a:pt x="158" y="65"/>
                    </a:cubicBezTo>
                    <a:cubicBezTo>
                      <a:pt x="158" y="55"/>
                      <a:pt x="150" y="47"/>
                      <a:pt x="140" y="47"/>
                    </a:cubicBezTo>
                    <a:close/>
                  </a:path>
                </a:pathLst>
              </a:custGeom>
              <a:solidFill>
                <a:srgbClr val="EEEEEE"/>
              </a:solidFill>
              <a:ln w="12700">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22" name="Straight Connector 21"/>
              <p:cNvCxnSpPr/>
              <p:nvPr/>
            </p:nvCxnSpPr>
            <p:spPr>
              <a:xfrm>
                <a:off x="2075916" y="2519153"/>
                <a:ext cx="319289"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73718" y="1119522"/>
                <a:ext cx="2678866" cy="590931"/>
              </a:xfrm>
              <a:prstGeom prst="rect">
                <a:avLst/>
              </a:prstGeom>
              <a:noFill/>
            </p:spPr>
            <p:txBody>
              <a:bodyPr wrap="square" rtlCol="0">
                <a:spAutoFit/>
              </a:bodyPr>
              <a:lstStyle/>
              <a:p>
                <a:pPr>
                  <a:lnSpc>
                    <a:spcPct val="90000"/>
                  </a:lnSpc>
                  <a:spcBef>
                    <a:spcPts val="600"/>
                  </a:spcBef>
                  <a:spcAft>
                    <a:spcPts val="0"/>
                  </a:spcAft>
                  <a:buClr>
                    <a:schemeClr val="bg1"/>
                  </a:buClr>
                </a:pPr>
                <a:r>
                  <a:rPr lang="en-US" sz="1800" b="1" dirty="0" smtClean="0">
                    <a:solidFill>
                      <a:schemeClr val="bg1"/>
                    </a:solidFill>
                    <a:latin typeface="+mn-lt"/>
                  </a:rPr>
                  <a:t>Bandwidth</a:t>
                </a:r>
                <a:r>
                  <a:rPr lang="en-US" sz="1800" dirty="0" smtClean="0">
                    <a:solidFill>
                      <a:schemeClr val="bg1"/>
                    </a:solidFill>
                    <a:latin typeface="+mn-lt"/>
                  </a:rPr>
                  <a:t> needs continue to </a:t>
                </a:r>
                <a:r>
                  <a:rPr lang="en-US" sz="1800" b="1" dirty="0" smtClean="0">
                    <a:solidFill>
                      <a:schemeClr val="bg1"/>
                    </a:solidFill>
                    <a:latin typeface="+mn-lt"/>
                  </a:rPr>
                  <a:t>grow</a:t>
                </a:r>
              </a:p>
            </p:txBody>
          </p:sp>
        </p:grpSp>
        <p:sp>
          <p:nvSpPr>
            <p:cNvPr id="144" name="Rectangle 143"/>
            <p:cNvSpPr/>
            <p:nvPr/>
          </p:nvSpPr>
          <p:spPr>
            <a:xfrm>
              <a:off x="3197665" y="2847887"/>
              <a:ext cx="2743200" cy="1618488"/>
            </a:xfrm>
            <a:prstGeom prst="rect">
              <a:avLst/>
            </a:prstGeom>
            <a:noFill/>
            <a:ln>
              <a:solidFill>
                <a:srgbClr val="EEEEEE"/>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grpSp>
      <p:grpSp>
        <p:nvGrpSpPr>
          <p:cNvPr id="230" name="Group 229"/>
          <p:cNvGrpSpPr/>
          <p:nvPr/>
        </p:nvGrpSpPr>
        <p:grpSpPr>
          <a:xfrm>
            <a:off x="6094093" y="1103969"/>
            <a:ext cx="2747819" cy="1618488"/>
            <a:chOff x="6094093" y="1111169"/>
            <a:chExt cx="2747819" cy="1618488"/>
          </a:xfrm>
        </p:grpSpPr>
        <p:sp>
          <p:nvSpPr>
            <p:cNvPr id="178" name="Freeform 29"/>
            <p:cNvSpPr>
              <a:spLocks noEditPoints="1"/>
            </p:cNvSpPr>
            <p:nvPr/>
          </p:nvSpPr>
          <p:spPr bwMode="auto">
            <a:xfrm>
              <a:off x="7029255" y="1864997"/>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179" name="Freeform 29"/>
            <p:cNvSpPr>
              <a:spLocks noEditPoints="1"/>
            </p:cNvSpPr>
            <p:nvPr/>
          </p:nvSpPr>
          <p:spPr bwMode="auto">
            <a:xfrm>
              <a:off x="7294531" y="1864997"/>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185" name="Freeform 29"/>
            <p:cNvSpPr>
              <a:spLocks noEditPoints="1"/>
            </p:cNvSpPr>
            <p:nvPr/>
          </p:nvSpPr>
          <p:spPr bwMode="auto">
            <a:xfrm>
              <a:off x="7025243" y="2092714"/>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186" name="Freeform 29"/>
            <p:cNvSpPr>
              <a:spLocks noEditPoints="1"/>
            </p:cNvSpPr>
            <p:nvPr/>
          </p:nvSpPr>
          <p:spPr bwMode="auto">
            <a:xfrm>
              <a:off x="7294531" y="2092714"/>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194" name="Freeform 29"/>
            <p:cNvSpPr>
              <a:spLocks noEditPoints="1"/>
            </p:cNvSpPr>
            <p:nvPr/>
          </p:nvSpPr>
          <p:spPr bwMode="auto">
            <a:xfrm>
              <a:off x="7029255" y="2335581"/>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196" name="Freeform 29"/>
            <p:cNvSpPr>
              <a:spLocks noEditPoints="1"/>
            </p:cNvSpPr>
            <p:nvPr/>
          </p:nvSpPr>
          <p:spPr bwMode="auto">
            <a:xfrm>
              <a:off x="7294531" y="2335581"/>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8" name="Rectangle 7"/>
            <p:cNvSpPr/>
            <p:nvPr/>
          </p:nvSpPr>
          <p:spPr>
            <a:xfrm>
              <a:off x="6098712" y="1111169"/>
              <a:ext cx="2743200" cy="1618488"/>
            </a:xfrm>
            <a:prstGeom prst="rect">
              <a:avLst/>
            </a:prstGeom>
            <a:noFill/>
            <a:ln>
              <a:solidFill>
                <a:srgbClr val="EEEEEE"/>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14" name="TextBox 113"/>
            <p:cNvSpPr txBox="1"/>
            <p:nvPr/>
          </p:nvSpPr>
          <p:spPr>
            <a:xfrm>
              <a:off x="6094093" y="1137054"/>
              <a:ext cx="2678866" cy="590931"/>
            </a:xfrm>
            <a:prstGeom prst="rect">
              <a:avLst/>
            </a:prstGeom>
            <a:noFill/>
          </p:spPr>
          <p:txBody>
            <a:bodyPr wrap="square" rtlCol="0">
              <a:spAutoFit/>
            </a:bodyPr>
            <a:lstStyle/>
            <a:p>
              <a:pPr>
                <a:lnSpc>
                  <a:spcPct val="90000"/>
                </a:lnSpc>
                <a:spcBef>
                  <a:spcPts val="600"/>
                </a:spcBef>
                <a:spcAft>
                  <a:spcPts val="0"/>
                </a:spcAft>
                <a:buClr>
                  <a:schemeClr val="bg1"/>
                </a:buClr>
              </a:pPr>
              <a:r>
                <a:rPr lang="en-US" sz="1800" dirty="0" smtClean="0">
                  <a:solidFill>
                    <a:schemeClr val="bg1"/>
                  </a:solidFill>
                  <a:latin typeface="+mn-lt"/>
                </a:rPr>
                <a:t>More </a:t>
              </a:r>
              <a:r>
                <a:rPr lang="en-US" sz="1800" b="1" dirty="0" smtClean="0">
                  <a:solidFill>
                    <a:schemeClr val="bg1"/>
                  </a:solidFill>
                  <a:latin typeface="+mn-lt"/>
                </a:rPr>
                <a:t>devices</a:t>
              </a:r>
              <a:r>
                <a:rPr lang="en-US" sz="1800" dirty="0">
                  <a:solidFill>
                    <a:schemeClr val="bg1"/>
                  </a:solidFill>
                  <a:latin typeface="+mn-lt"/>
                </a:rPr>
                <a:t/>
              </a:r>
              <a:br>
                <a:rPr lang="en-US" sz="1800" dirty="0">
                  <a:solidFill>
                    <a:schemeClr val="bg1"/>
                  </a:solidFill>
                  <a:latin typeface="+mn-lt"/>
                </a:rPr>
              </a:br>
              <a:r>
                <a:rPr lang="en-US" sz="1800" dirty="0" smtClean="0">
                  <a:solidFill>
                    <a:schemeClr val="bg1"/>
                  </a:solidFill>
                  <a:latin typeface="+mn-lt"/>
                </a:rPr>
                <a:t>means more </a:t>
              </a:r>
              <a:r>
                <a:rPr lang="en-US" sz="1800" b="1" dirty="0" smtClean="0">
                  <a:solidFill>
                    <a:schemeClr val="bg1"/>
                  </a:solidFill>
                  <a:latin typeface="+mn-lt"/>
                </a:rPr>
                <a:t>risk</a:t>
              </a:r>
            </a:p>
          </p:txBody>
        </p:sp>
        <p:grpSp>
          <p:nvGrpSpPr>
            <p:cNvPr id="2" name="Group 1"/>
            <p:cNvGrpSpPr/>
            <p:nvPr/>
          </p:nvGrpSpPr>
          <p:grpSpPr>
            <a:xfrm>
              <a:off x="7569600" y="1762700"/>
              <a:ext cx="428625" cy="803274"/>
              <a:chOff x="2990539" y="2897146"/>
              <a:chExt cx="428625" cy="803274"/>
            </a:xfrm>
          </p:grpSpPr>
          <p:sp>
            <p:nvSpPr>
              <p:cNvPr id="152" name="Rectangle 36"/>
              <p:cNvSpPr>
                <a:spLocks noChangeArrowheads="1"/>
              </p:cNvSpPr>
              <p:nvPr/>
            </p:nvSpPr>
            <p:spPr bwMode="auto">
              <a:xfrm>
                <a:off x="3066739" y="3135271"/>
                <a:ext cx="271463" cy="415925"/>
              </a:xfrm>
              <a:prstGeom prst="rect">
                <a:avLst/>
              </a:pr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153" name="Freeform 37"/>
              <p:cNvSpPr>
                <a:spLocks noEditPoints="1"/>
              </p:cNvSpPr>
              <p:nvPr/>
            </p:nvSpPr>
            <p:spPr bwMode="auto">
              <a:xfrm>
                <a:off x="2990539" y="2897146"/>
                <a:ext cx="428625" cy="803274"/>
              </a:xfrm>
              <a:custGeom>
                <a:avLst/>
                <a:gdLst>
                  <a:gd name="T0" fmla="*/ 1059 w 1174"/>
                  <a:gd name="T1" fmla="*/ 1836 h 2193"/>
                  <a:gd name="T2" fmla="*/ 1006 w 1174"/>
                  <a:gd name="T3" fmla="*/ 1888 h 2193"/>
                  <a:gd name="T4" fmla="*/ 157 w 1174"/>
                  <a:gd name="T5" fmla="*/ 1888 h 2193"/>
                  <a:gd name="T6" fmla="*/ 104 w 1174"/>
                  <a:gd name="T7" fmla="*/ 1836 h 2193"/>
                  <a:gd name="T8" fmla="*/ 104 w 1174"/>
                  <a:gd name="T9" fmla="*/ 599 h 2193"/>
                  <a:gd name="T10" fmla="*/ 157 w 1174"/>
                  <a:gd name="T11" fmla="*/ 546 h 2193"/>
                  <a:gd name="T12" fmla="*/ 1006 w 1174"/>
                  <a:gd name="T13" fmla="*/ 546 h 2193"/>
                  <a:gd name="T14" fmla="*/ 1059 w 1174"/>
                  <a:gd name="T15" fmla="*/ 599 h 2193"/>
                  <a:gd name="T16" fmla="*/ 1059 w 1174"/>
                  <a:gd name="T17" fmla="*/ 1836 h 2193"/>
                  <a:gd name="T18" fmla="*/ 633 w 1174"/>
                  <a:gd name="T19" fmla="*/ 2091 h 2193"/>
                  <a:gd name="T20" fmla="*/ 526 w 1174"/>
                  <a:gd name="T21" fmla="*/ 2091 h 2193"/>
                  <a:gd name="T22" fmla="*/ 473 w 1174"/>
                  <a:gd name="T23" fmla="*/ 2038 h 2193"/>
                  <a:gd name="T24" fmla="*/ 526 w 1174"/>
                  <a:gd name="T25" fmla="*/ 1985 h 2193"/>
                  <a:gd name="T26" fmla="*/ 633 w 1174"/>
                  <a:gd name="T27" fmla="*/ 1985 h 2193"/>
                  <a:gd name="T28" fmla="*/ 686 w 1174"/>
                  <a:gd name="T29" fmla="*/ 2038 h 2193"/>
                  <a:gd name="T30" fmla="*/ 633 w 1174"/>
                  <a:gd name="T31" fmla="*/ 2091 h 2193"/>
                  <a:gd name="T32" fmla="*/ 401 w 1174"/>
                  <a:gd name="T33" fmla="*/ 375 h 2193"/>
                  <a:gd name="T34" fmla="*/ 756 w 1174"/>
                  <a:gd name="T35" fmla="*/ 375 h 2193"/>
                  <a:gd name="T36" fmla="*/ 809 w 1174"/>
                  <a:gd name="T37" fmla="*/ 427 h 2193"/>
                  <a:gd name="T38" fmla="*/ 756 w 1174"/>
                  <a:gd name="T39" fmla="*/ 480 h 2193"/>
                  <a:gd name="T40" fmla="*/ 401 w 1174"/>
                  <a:gd name="T41" fmla="*/ 480 h 2193"/>
                  <a:gd name="T42" fmla="*/ 348 w 1174"/>
                  <a:gd name="T43" fmla="*/ 427 h 2193"/>
                  <a:gd name="T44" fmla="*/ 401 w 1174"/>
                  <a:gd name="T45" fmla="*/ 375 h 2193"/>
                  <a:gd name="T46" fmla="*/ 1121 w 1174"/>
                  <a:gd name="T47" fmla="*/ 279 h 2193"/>
                  <a:gd name="T48" fmla="*/ 1069 w 1174"/>
                  <a:gd name="T49" fmla="*/ 279 h 2193"/>
                  <a:gd name="T50" fmla="*/ 1069 w 1174"/>
                  <a:gd name="T51" fmla="*/ 106 h 2193"/>
                  <a:gd name="T52" fmla="*/ 963 w 1174"/>
                  <a:gd name="T53" fmla="*/ 0 h 2193"/>
                  <a:gd name="T54" fmla="*/ 857 w 1174"/>
                  <a:gd name="T55" fmla="*/ 106 h 2193"/>
                  <a:gd name="T56" fmla="*/ 857 w 1174"/>
                  <a:gd name="T57" fmla="*/ 279 h 2193"/>
                  <a:gd name="T58" fmla="*/ 52 w 1174"/>
                  <a:gd name="T59" fmla="*/ 279 h 2193"/>
                  <a:gd name="T60" fmla="*/ 0 w 1174"/>
                  <a:gd name="T61" fmla="*/ 332 h 2193"/>
                  <a:gd name="T62" fmla="*/ 0 w 1174"/>
                  <a:gd name="T63" fmla="*/ 2140 h 2193"/>
                  <a:gd name="T64" fmla="*/ 52 w 1174"/>
                  <a:gd name="T65" fmla="*/ 2193 h 2193"/>
                  <a:gd name="T66" fmla="*/ 1121 w 1174"/>
                  <a:gd name="T67" fmla="*/ 2193 h 2193"/>
                  <a:gd name="T68" fmla="*/ 1174 w 1174"/>
                  <a:gd name="T69" fmla="*/ 2140 h 2193"/>
                  <a:gd name="T70" fmla="*/ 1174 w 1174"/>
                  <a:gd name="T71" fmla="*/ 332 h 2193"/>
                  <a:gd name="T72" fmla="*/ 1121 w 1174"/>
                  <a:gd name="T73" fmla="*/ 279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4" h="2193">
                    <a:moveTo>
                      <a:pt x="1059" y="1836"/>
                    </a:moveTo>
                    <a:cubicBezTo>
                      <a:pt x="1059" y="1865"/>
                      <a:pt x="1035" y="1888"/>
                      <a:pt x="1006" y="1888"/>
                    </a:cubicBezTo>
                    <a:lnTo>
                      <a:pt x="157" y="1888"/>
                    </a:lnTo>
                    <a:cubicBezTo>
                      <a:pt x="128" y="1888"/>
                      <a:pt x="104" y="1865"/>
                      <a:pt x="104" y="1836"/>
                    </a:cubicBezTo>
                    <a:lnTo>
                      <a:pt x="104" y="599"/>
                    </a:lnTo>
                    <a:cubicBezTo>
                      <a:pt x="104" y="570"/>
                      <a:pt x="128" y="546"/>
                      <a:pt x="157" y="546"/>
                    </a:cubicBezTo>
                    <a:lnTo>
                      <a:pt x="1006" y="546"/>
                    </a:lnTo>
                    <a:cubicBezTo>
                      <a:pt x="1035" y="546"/>
                      <a:pt x="1059" y="570"/>
                      <a:pt x="1059" y="599"/>
                    </a:cubicBezTo>
                    <a:lnTo>
                      <a:pt x="1059" y="1836"/>
                    </a:lnTo>
                    <a:close/>
                    <a:moveTo>
                      <a:pt x="633" y="2091"/>
                    </a:moveTo>
                    <a:lnTo>
                      <a:pt x="526" y="2091"/>
                    </a:lnTo>
                    <a:cubicBezTo>
                      <a:pt x="497" y="2091"/>
                      <a:pt x="473" y="2067"/>
                      <a:pt x="473" y="2038"/>
                    </a:cubicBezTo>
                    <a:cubicBezTo>
                      <a:pt x="473" y="2009"/>
                      <a:pt x="497" y="1985"/>
                      <a:pt x="526" y="1985"/>
                    </a:cubicBezTo>
                    <a:lnTo>
                      <a:pt x="633" y="1985"/>
                    </a:lnTo>
                    <a:cubicBezTo>
                      <a:pt x="662" y="1985"/>
                      <a:pt x="686" y="2009"/>
                      <a:pt x="686" y="2038"/>
                    </a:cubicBezTo>
                    <a:cubicBezTo>
                      <a:pt x="686" y="2067"/>
                      <a:pt x="662" y="2091"/>
                      <a:pt x="633" y="2091"/>
                    </a:cubicBezTo>
                    <a:close/>
                    <a:moveTo>
                      <a:pt x="401" y="375"/>
                    </a:moveTo>
                    <a:lnTo>
                      <a:pt x="756" y="375"/>
                    </a:lnTo>
                    <a:cubicBezTo>
                      <a:pt x="785" y="375"/>
                      <a:pt x="809" y="398"/>
                      <a:pt x="809" y="427"/>
                    </a:cubicBezTo>
                    <a:cubicBezTo>
                      <a:pt x="809" y="457"/>
                      <a:pt x="785" y="480"/>
                      <a:pt x="756" y="480"/>
                    </a:cubicBezTo>
                    <a:lnTo>
                      <a:pt x="401" y="480"/>
                    </a:lnTo>
                    <a:cubicBezTo>
                      <a:pt x="372" y="480"/>
                      <a:pt x="348" y="457"/>
                      <a:pt x="348" y="427"/>
                    </a:cubicBezTo>
                    <a:cubicBezTo>
                      <a:pt x="348" y="398"/>
                      <a:pt x="372" y="375"/>
                      <a:pt x="401" y="375"/>
                    </a:cubicBezTo>
                    <a:close/>
                    <a:moveTo>
                      <a:pt x="1121" y="279"/>
                    </a:moveTo>
                    <a:lnTo>
                      <a:pt x="1069" y="279"/>
                    </a:lnTo>
                    <a:lnTo>
                      <a:pt x="1069" y="106"/>
                    </a:lnTo>
                    <a:cubicBezTo>
                      <a:pt x="1069" y="47"/>
                      <a:pt x="1021" y="0"/>
                      <a:pt x="963" y="0"/>
                    </a:cubicBezTo>
                    <a:cubicBezTo>
                      <a:pt x="905" y="0"/>
                      <a:pt x="857" y="47"/>
                      <a:pt x="857" y="106"/>
                    </a:cubicBezTo>
                    <a:lnTo>
                      <a:pt x="857" y="279"/>
                    </a:lnTo>
                    <a:lnTo>
                      <a:pt x="52" y="279"/>
                    </a:lnTo>
                    <a:cubicBezTo>
                      <a:pt x="23" y="279"/>
                      <a:pt x="0" y="303"/>
                      <a:pt x="0" y="332"/>
                    </a:cubicBezTo>
                    <a:lnTo>
                      <a:pt x="0" y="2140"/>
                    </a:lnTo>
                    <a:cubicBezTo>
                      <a:pt x="0" y="2169"/>
                      <a:pt x="23" y="2193"/>
                      <a:pt x="52" y="2193"/>
                    </a:cubicBezTo>
                    <a:lnTo>
                      <a:pt x="1121" y="2193"/>
                    </a:lnTo>
                    <a:cubicBezTo>
                      <a:pt x="1150" y="2193"/>
                      <a:pt x="1174" y="2169"/>
                      <a:pt x="1174" y="2140"/>
                    </a:cubicBezTo>
                    <a:lnTo>
                      <a:pt x="1174" y="332"/>
                    </a:lnTo>
                    <a:cubicBezTo>
                      <a:pt x="1174" y="303"/>
                      <a:pt x="1150" y="279"/>
                      <a:pt x="1121" y="279"/>
                    </a:cubicBezTo>
                    <a:close/>
                  </a:path>
                </a:pathLst>
              </a:custGeom>
              <a:solidFill>
                <a:srgbClr val="FF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grpSp>
        <p:sp>
          <p:nvSpPr>
            <p:cNvPr id="209" name="Freeform 29"/>
            <p:cNvSpPr>
              <a:spLocks noEditPoints="1"/>
            </p:cNvSpPr>
            <p:nvPr/>
          </p:nvSpPr>
          <p:spPr bwMode="auto">
            <a:xfrm>
              <a:off x="6233429" y="1864997"/>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11" name="Freeform 29"/>
            <p:cNvSpPr>
              <a:spLocks noEditPoints="1"/>
            </p:cNvSpPr>
            <p:nvPr/>
          </p:nvSpPr>
          <p:spPr bwMode="auto">
            <a:xfrm>
              <a:off x="6233429" y="2092714"/>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13" name="Freeform 29"/>
            <p:cNvSpPr>
              <a:spLocks noEditPoints="1"/>
            </p:cNvSpPr>
            <p:nvPr/>
          </p:nvSpPr>
          <p:spPr bwMode="auto">
            <a:xfrm>
              <a:off x="6233429" y="2335581"/>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17" name="Freeform 29"/>
            <p:cNvSpPr>
              <a:spLocks noEditPoints="1"/>
            </p:cNvSpPr>
            <p:nvPr/>
          </p:nvSpPr>
          <p:spPr bwMode="auto">
            <a:xfrm>
              <a:off x="8088281" y="1864997"/>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18" name="Freeform 29"/>
            <p:cNvSpPr>
              <a:spLocks noEditPoints="1"/>
            </p:cNvSpPr>
            <p:nvPr/>
          </p:nvSpPr>
          <p:spPr bwMode="auto">
            <a:xfrm>
              <a:off x="8351774" y="1864997"/>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19" name="Freeform 29"/>
            <p:cNvSpPr>
              <a:spLocks noEditPoints="1"/>
            </p:cNvSpPr>
            <p:nvPr/>
          </p:nvSpPr>
          <p:spPr bwMode="auto">
            <a:xfrm>
              <a:off x="8088281" y="2092714"/>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20" name="Freeform 29"/>
            <p:cNvSpPr>
              <a:spLocks noEditPoints="1"/>
            </p:cNvSpPr>
            <p:nvPr/>
          </p:nvSpPr>
          <p:spPr bwMode="auto">
            <a:xfrm>
              <a:off x="8351774" y="2092714"/>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21" name="Freeform 29"/>
            <p:cNvSpPr>
              <a:spLocks noEditPoints="1"/>
            </p:cNvSpPr>
            <p:nvPr/>
          </p:nvSpPr>
          <p:spPr bwMode="auto">
            <a:xfrm>
              <a:off x="8088281" y="2335581"/>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22" name="Freeform 29"/>
            <p:cNvSpPr>
              <a:spLocks noEditPoints="1"/>
            </p:cNvSpPr>
            <p:nvPr/>
          </p:nvSpPr>
          <p:spPr bwMode="auto">
            <a:xfrm>
              <a:off x="8351774" y="2335581"/>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24" name="Freeform 29"/>
            <p:cNvSpPr>
              <a:spLocks noEditPoints="1"/>
            </p:cNvSpPr>
            <p:nvPr/>
          </p:nvSpPr>
          <p:spPr bwMode="auto">
            <a:xfrm>
              <a:off x="8615268" y="1864997"/>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25" name="Freeform 29"/>
            <p:cNvSpPr>
              <a:spLocks noEditPoints="1"/>
            </p:cNvSpPr>
            <p:nvPr/>
          </p:nvSpPr>
          <p:spPr bwMode="auto">
            <a:xfrm>
              <a:off x="8615268" y="2092714"/>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26" name="Freeform 29"/>
            <p:cNvSpPr>
              <a:spLocks noEditPoints="1"/>
            </p:cNvSpPr>
            <p:nvPr/>
          </p:nvSpPr>
          <p:spPr bwMode="auto">
            <a:xfrm>
              <a:off x="8615268" y="2335581"/>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01" name="Freeform 29"/>
            <p:cNvSpPr>
              <a:spLocks noEditPoints="1"/>
            </p:cNvSpPr>
            <p:nvPr/>
          </p:nvSpPr>
          <p:spPr bwMode="auto">
            <a:xfrm>
              <a:off x="6498704" y="1864997"/>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02" name="Freeform 29"/>
            <p:cNvSpPr>
              <a:spLocks noEditPoints="1"/>
            </p:cNvSpPr>
            <p:nvPr/>
          </p:nvSpPr>
          <p:spPr bwMode="auto">
            <a:xfrm>
              <a:off x="6763979" y="1864997"/>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03" name="Freeform 29"/>
            <p:cNvSpPr>
              <a:spLocks noEditPoints="1"/>
            </p:cNvSpPr>
            <p:nvPr/>
          </p:nvSpPr>
          <p:spPr bwMode="auto">
            <a:xfrm>
              <a:off x="6502716" y="2092714"/>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04" name="Freeform 29"/>
            <p:cNvSpPr>
              <a:spLocks noEditPoints="1"/>
            </p:cNvSpPr>
            <p:nvPr/>
          </p:nvSpPr>
          <p:spPr bwMode="auto">
            <a:xfrm>
              <a:off x="6772003" y="2113890"/>
              <a:ext cx="124161" cy="125252"/>
            </a:xfrm>
            <a:prstGeom prst="triangle">
              <a:avLst/>
            </a:prstGeom>
            <a:solidFill>
              <a:srgbClr val="FF7700"/>
            </a:solidFill>
            <a:ln w="38100" cap="rnd">
              <a:solidFill>
                <a:srgbClr val="FF7700"/>
              </a:solidFill>
            </a:ln>
            <a:extLst/>
          </p:spPr>
          <p:txBody>
            <a:bodyPr vert="horz" wrap="square" lIns="0" tIns="0" rIns="0" bIns="0" numCol="1" anchor="t" anchorCtr="0" compatLnSpc="1">
              <a:prstTxWarp prst="textNoShape">
                <a:avLst/>
              </a:prstTxWarp>
            </a:bodyPr>
            <a:lstStyle/>
            <a:p>
              <a:pPr algn="ctr"/>
              <a:endParaRPr lang="en-US" sz="700" b="1" dirty="0">
                <a:latin typeface="Museo Sans For Dell"/>
              </a:endParaRPr>
            </a:p>
          </p:txBody>
        </p:sp>
        <p:sp>
          <p:nvSpPr>
            <p:cNvPr id="205" name="Freeform 29"/>
            <p:cNvSpPr>
              <a:spLocks noEditPoints="1"/>
            </p:cNvSpPr>
            <p:nvPr/>
          </p:nvSpPr>
          <p:spPr bwMode="auto">
            <a:xfrm>
              <a:off x="6498704" y="2335581"/>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06" name="Freeform 29"/>
            <p:cNvSpPr>
              <a:spLocks noEditPoints="1"/>
            </p:cNvSpPr>
            <p:nvPr/>
          </p:nvSpPr>
          <p:spPr bwMode="auto">
            <a:xfrm>
              <a:off x="6763979" y="2335581"/>
              <a:ext cx="140208" cy="167605"/>
            </a:xfrm>
            <a:custGeom>
              <a:avLst/>
              <a:gdLst>
                <a:gd name="T0" fmla="*/ 673 w 1890"/>
                <a:gd name="T1" fmla="*/ 953 h 2253"/>
                <a:gd name="T2" fmla="*/ 673 w 1890"/>
                <a:gd name="T3" fmla="*/ 952 h 2253"/>
                <a:gd name="T4" fmla="*/ 673 w 1890"/>
                <a:gd name="T5" fmla="*/ 698 h 2253"/>
                <a:gd name="T6" fmla="*/ 945 w 1890"/>
                <a:gd name="T7" fmla="*/ 390 h 2253"/>
                <a:gd name="T8" fmla="*/ 1217 w 1890"/>
                <a:gd name="T9" fmla="*/ 698 h 2253"/>
                <a:gd name="T10" fmla="*/ 1217 w 1890"/>
                <a:gd name="T11" fmla="*/ 952 h 2253"/>
                <a:gd name="T12" fmla="*/ 1217 w 1890"/>
                <a:gd name="T13" fmla="*/ 953 h 2253"/>
                <a:gd name="T14" fmla="*/ 673 w 1890"/>
                <a:gd name="T15" fmla="*/ 953 h 2253"/>
                <a:gd name="T16" fmla="*/ 1097 w 1890"/>
                <a:gd name="T17" fmla="*/ 1754 h 2253"/>
                <a:gd name="T18" fmla="*/ 1093 w 1890"/>
                <a:gd name="T19" fmla="*/ 1788 h 2253"/>
                <a:gd name="T20" fmla="*/ 1063 w 1890"/>
                <a:gd name="T21" fmla="*/ 1804 h 2253"/>
                <a:gd name="T22" fmla="*/ 826 w 1890"/>
                <a:gd name="T23" fmla="*/ 1804 h 2253"/>
                <a:gd name="T24" fmla="*/ 796 w 1890"/>
                <a:gd name="T25" fmla="*/ 1788 h 2253"/>
                <a:gd name="T26" fmla="*/ 792 w 1890"/>
                <a:gd name="T27" fmla="*/ 1754 h 2253"/>
                <a:gd name="T28" fmla="*/ 850 w 1890"/>
                <a:gd name="T29" fmla="*/ 1602 h 2253"/>
                <a:gd name="T30" fmla="*/ 790 w 1890"/>
                <a:gd name="T31" fmla="*/ 1480 h 2253"/>
                <a:gd name="T32" fmla="*/ 945 w 1890"/>
                <a:gd name="T33" fmla="*/ 1325 h 2253"/>
                <a:gd name="T34" fmla="*/ 1100 w 1890"/>
                <a:gd name="T35" fmla="*/ 1480 h 2253"/>
                <a:gd name="T36" fmla="*/ 1040 w 1890"/>
                <a:gd name="T37" fmla="*/ 1602 h 2253"/>
                <a:gd name="T38" fmla="*/ 1097 w 1890"/>
                <a:gd name="T39" fmla="*/ 1754 h 2253"/>
                <a:gd name="T40" fmla="*/ 1807 w 1890"/>
                <a:gd name="T41" fmla="*/ 1918 h 2253"/>
                <a:gd name="T42" fmla="*/ 1807 w 1890"/>
                <a:gd name="T43" fmla="*/ 1918 h 2253"/>
                <a:gd name="T44" fmla="*/ 1777 w 1890"/>
                <a:gd name="T45" fmla="*/ 1887 h 2253"/>
                <a:gd name="T46" fmla="*/ 1777 w 1890"/>
                <a:gd name="T47" fmla="*/ 1290 h 2253"/>
                <a:gd name="T48" fmla="*/ 1807 w 1890"/>
                <a:gd name="T49" fmla="*/ 1260 h 2253"/>
                <a:gd name="T50" fmla="*/ 1890 w 1890"/>
                <a:gd name="T51" fmla="*/ 1178 h 2253"/>
                <a:gd name="T52" fmla="*/ 1890 w 1890"/>
                <a:gd name="T53" fmla="*/ 1036 h 2253"/>
                <a:gd name="T54" fmla="*/ 1807 w 1890"/>
                <a:gd name="T55" fmla="*/ 953 h 2253"/>
                <a:gd name="T56" fmla="*/ 1611 w 1890"/>
                <a:gd name="T57" fmla="*/ 953 h 2253"/>
                <a:gd name="T58" fmla="*/ 1611 w 1890"/>
                <a:gd name="T59" fmla="*/ 952 h 2253"/>
                <a:gd name="T60" fmla="*/ 1611 w 1890"/>
                <a:gd name="T61" fmla="*/ 699 h 2253"/>
                <a:gd name="T62" fmla="*/ 945 w 1890"/>
                <a:gd name="T63" fmla="*/ 0 h 2253"/>
                <a:gd name="T64" fmla="*/ 279 w 1890"/>
                <a:gd name="T65" fmla="*/ 699 h 2253"/>
                <a:gd name="T66" fmla="*/ 279 w 1890"/>
                <a:gd name="T67" fmla="*/ 952 h 2253"/>
                <a:gd name="T68" fmla="*/ 279 w 1890"/>
                <a:gd name="T69" fmla="*/ 953 h 2253"/>
                <a:gd name="T70" fmla="*/ 83 w 1890"/>
                <a:gd name="T71" fmla="*/ 953 h 2253"/>
                <a:gd name="T72" fmla="*/ 0 w 1890"/>
                <a:gd name="T73" fmla="*/ 1037 h 2253"/>
                <a:gd name="T74" fmla="*/ 0 w 1890"/>
                <a:gd name="T75" fmla="*/ 1205 h 2253"/>
                <a:gd name="T76" fmla="*/ 83 w 1890"/>
                <a:gd name="T77" fmla="*/ 1289 h 2253"/>
                <a:gd name="T78" fmla="*/ 83 w 1890"/>
                <a:gd name="T79" fmla="*/ 1289 h 2253"/>
                <a:gd name="T80" fmla="*/ 113 w 1890"/>
                <a:gd name="T81" fmla="*/ 1319 h 2253"/>
                <a:gd name="T82" fmla="*/ 113 w 1890"/>
                <a:gd name="T83" fmla="*/ 1917 h 2253"/>
                <a:gd name="T84" fmla="*/ 83 w 1890"/>
                <a:gd name="T85" fmla="*/ 1946 h 2253"/>
                <a:gd name="T86" fmla="*/ 0 w 1890"/>
                <a:gd name="T87" fmla="*/ 2028 h 2253"/>
                <a:gd name="T88" fmla="*/ 0 w 1890"/>
                <a:gd name="T89" fmla="*/ 2171 h 2253"/>
                <a:gd name="T90" fmla="*/ 83 w 1890"/>
                <a:gd name="T91" fmla="*/ 2253 h 2253"/>
                <a:gd name="T92" fmla="*/ 1807 w 1890"/>
                <a:gd name="T93" fmla="*/ 2253 h 2253"/>
                <a:gd name="T94" fmla="*/ 1890 w 1890"/>
                <a:gd name="T95" fmla="*/ 2169 h 2253"/>
                <a:gd name="T96" fmla="*/ 1890 w 1890"/>
                <a:gd name="T97" fmla="*/ 2001 h 2253"/>
                <a:gd name="T98" fmla="*/ 1807 w 1890"/>
                <a:gd name="T99" fmla="*/ 1918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0" h="2253">
                  <a:moveTo>
                    <a:pt x="673" y="953"/>
                  </a:moveTo>
                  <a:cubicBezTo>
                    <a:pt x="673" y="953"/>
                    <a:pt x="673" y="952"/>
                    <a:pt x="673" y="952"/>
                  </a:cubicBezTo>
                  <a:lnTo>
                    <a:pt x="673" y="698"/>
                  </a:lnTo>
                  <a:cubicBezTo>
                    <a:pt x="673" y="558"/>
                    <a:pt x="720" y="390"/>
                    <a:pt x="945" y="390"/>
                  </a:cubicBezTo>
                  <a:cubicBezTo>
                    <a:pt x="1170" y="390"/>
                    <a:pt x="1217" y="558"/>
                    <a:pt x="1217" y="698"/>
                  </a:cubicBezTo>
                  <a:lnTo>
                    <a:pt x="1217" y="952"/>
                  </a:lnTo>
                  <a:cubicBezTo>
                    <a:pt x="1217" y="952"/>
                    <a:pt x="1217" y="953"/>
                    <a:pt x="1217" y="953"/>
                  </a:cubicBezTo>
                  <a:lnTo>
                    <a:pt x="673" y="953"/>
                  </a:lnTo>
                  <a:close/>
                  <a:moveTo>
                    <a:pt x="1097" y="1754"/>
                  </a:moveTo>
                  <a:cubicBezTo>
                    <a:pt x="1102" y="1765"/>
                    <a:pt x="1100" y="1778"/>
                    <a:pt x="1093" y="1788"/>
                  </a:cubicBezTo>
                  <a:cubicBezTo>
                    <a:pt x="1086" y="1798"/>
                    <a:pt x="1075" y="1804"/>
                    <a:pt x="1063" y="1804"/>
                  </a:cubicBezTo>
                  <a:lnTo>
                    <a:pt x="826" y="1804"/>
                  </a:lnTo>
                  <a:cubicBezTo>
                    <a:pt x="814" y="1804"/>
                    <a:pt x="803" y="1798"/>
                    <a:pt x="796" y="1788"/>
                  </a:cubicBezTo>
                  <a:cubicBezTo>
                    <a:pt x="789" y="1778"/>
                    <a:pt x="788" y="1765"/>
                    <a:pt x="792" y="1754"/>
                  </a:cubicBezTo>
                  <a:lnTo>
                    <a:pt x="850" y="1602"/>
                  </a:lnTo>
                  <a:cubicBezTo>
                    <a:pt x="812" y="1573"/>
                    <a:pt x="790" y="1528"/>
                    <a:pt x="790" y="1480"/>
                  </a:cubicBezTo>
                  <a:cubicBezTo>
                    <a:pt x="790" y="1394"/>
                    <a:pt x="859" y="1325"/>
                    <a:pt x="945" y="1325"/>
                  </a:cubicBezTo>
                  <a:cubicBezTo>
                    <a:pt x="1030" y="1325"/>
                    <a:pt x="1100" y="1394"/>
                    <a:pt x="1100" y="1480"/>
                  </a:cubicBezTo>
                  <a:cubicBezTo>
                    <a:pt x="1100" y="1528"/>
                    <a:pt x="1077" y="1573"/>
                    <a:pt x="1040" y="1602"/>
                  </a:cubicBezTo>
                  <a:lnTo>
                    <a:pt x="1097" y="1754"/>
                  </a:lnTo>
                  <a:close/>
                  <a:moveTo>
                    <a:pt x="1807" y="1918"/>
                  </a:moveTo>
                  <a:lnTo>
                    <a:pt x="1807" y="1918"/>
                  </a:lnTo>
                  <a:cubicBezTo>
                    <a:pt x="1782" y="1918"/>
                    <a:pt x="1777" y="1901"/>
                    <a:pt x="1777" y="1887"/>
                  </a:cubicBezTo>
                  <a:lnTo>
                    <a:pt x="1777" y="1290"/>
                  </a:lnTo>
                  <a:cubicBezTo>
                    <a:pt x="1776" y="1265"/>
                    <a:pt x="1795" y="1261"/>
                    <a:pt x="1807" y="1260"/>
                  </a:cubicBezTo>
                  <a:cubicBezTo>
                    <a:pt x="1866" y="1260"/>
                    <a:pt x="1889" y="1212"/>
                    <a:pt x="1890" y="1178"/>
                  </a:cubicBezTo>
                  <a:lnTo>
                    <a:pt x="1890" y="1036"/>
                  </a:lnTo>
                  <a:cubicBezTo>
                    <a:pt x="1888" y="1002"/>
                    <a:pt x="1864" y="953"/>
                    <a:pt x="1807" y="953"/>
                  </a:cubicBezTo>
                  <a:lnTo>
                    <a:pt x="1611" y="953"/>
                  </a:lnTo>
                  <a:cubicBezTo>
                    <a:pt x="1611" y="953"/>
                    <a:pt x="1611" y="952"/>
                    <a:pt x="1611" y="952"/>
                  </a:cubicBezTo>
                  <a:lnTo>
                    <a:pt x="1611" y="699"/>
                  </a:lnTo>
                  <a:cubicBezTo>
                    <a:pt x="1611" y="50"/>
                    <a:pt x="1101" y="0"/>
                    <a:pt x="945" y="0"/>
                  </a:cubicBezTo>
                  <a:cubicBezTo>
                    <a:pt x="788" y="0"/>
                    <a:pt x="279" y="50"/>
                    <a:pt x="279" y="699"/>
                  </a:cubicBezTo>
                  <a:lnTo>
                    <a:pt x="279" y="952"/>
                  </a:lnTo>
                  <a:cubicBezTo>
                    <a:pt x="279" y="952"/>
                    <a:pt x="279" y="953"/>
                    <a:pt x="279" y="953"/>
                  </a:cubicBezTo>
                  <a:lnTo>
                    <a:pt x="83" y="953"/>
                  </a:lnTo>
                  <a:cubicBezTo>
                    <a:pt x="26" y="953"/>
                    <a:pt x="2" y="1002"/>
                    <a:pt x="0" y="1037"/>
                  </a:cubicBezTo>
                  <a:lnTo>
                    <a:pt x="0" y="1205"/>
                  </a:lnTo>
                  <a:cubicBezTo>
                    <a:pt x="0" y="1263"/>
                    <a:pt x="41" y="1289"/>
                    <a:pt x="83" y="1289"/>
                  </a:cubicBezTo>
                  <a:lnTo>
                    <a:pt x="83" y="1289"/>
                  </a:lnTo>
                  <a:cubicBezTo>
                    <a:pt x="108" y="1289"/>
                    <a:pt x="113" y="1305"/>
                    <a:pt x="113" y="1319"/>
                  </a:cubicBezTo>
                  <a:lnTo>
                    <a:pt x="113" y="1917"/>
                  </a:lnTo>
                  <a:cubicBezTo>
                    <a:pt x="113" y="1941"/>
                    <a:pt x="94" y="1946"/>
                    <a:pt x="83" y="1946"/>
                  </a:cubicBezTo>
                  <a:cubicBezTo>
                    <a:pt x="23" y="1946"/>
                    <a:pt x="1" y="1995"/>
                    <a:pt x="0" y="2028"/>
                  </a:cubicBezTo>
                  <a:lnTo>
                    <a:pt x="0" y="2171"/>
                  </a:lnTo>
                  <a:cubicBezTo>
                    <a:pt x="2" y="2204"/>
                    <a:pt x="26" y="2253"/>
                    <a:pt x="83" y="2253"/>
                  </a:cubicBezTo>
                  <a:lnTo>
                    <a:pt x="1807" y="2253"/>
                  </a:lnTo>
                  <a:cubicBezTo>
                    <a:pt x="1864" y="2253"/>
                    <a:pt x="1888" y="2204"/>
                    <a:pt x="1890" y="2169"/>
                  </a:cubicBezTo>
                  <a:lnTo>
                    <a:pt x="1890" y="2001"/>
                  </a:lnTo>
                  <a:cubicBezTo>
                    <a:pt x="1890" y="1943"/>
                    <a:pt x="1849" y="1918"/>
                    <a:pt x="1807" y="1918"/>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endParaRPr lang="en-US" sz="1400">
                <a:solidFill>
                  <a:schemeClr val="bg2"/>
                </a:solidFill>
                <a:latin typeface="Museo Sans For Dell"/>
              </a:endParaRPr>
            </a:p>
          </p:txBody>
        </p:sp>
        <p:sp>
          <p:nvSpPr>
            <p:cNvPr id="25" name="TextBox 24"/>
            <p:cNvSpPr txBox="1"/>
            <p:nvPr/>
          </p:nvSpPr>
          <p:spPr>
            <a:xfrm>
              <a:off x="6725099" y="2083460"/>
              <a:ext cx="758177" cy="244682"/>
            </a:xfrm>
            <a:prstGeom prst="rect">
              <a:avLst/>
            </a:prstGeom>
            <a:noFill/>
          </p:spPr>
          <p:txBody>
            <a:bodyPr wrap="square" rtlCol="0">
              <a:spAutoFit/>
            </a:bodyPr>
            <a:lstStyle/>
            <a:p>
              <a:pPr>
                <a:lnSpc>
                  <a:spcPct val="90000"/>
                </a:lnSpc>
                <a:spcBef>
                  <a:spcPts val="600"/>
                </a:spcBef>
                <a:spcAft>
                  <a:spcPts val="0"/>
                </a:spcAft>
                <a:buClr>
                  <a:schemeClr val="bg1"/>
                </a:buClr>
              </a:pPr>
              <a:r>
                <a:rPr lang="en-US" sz="1050" b="1" dirty="0" smtClean="0">
                  <a:latin typeface="+mn-lt"/>
                </a:rPr>
                <a:t>!</a:t>
              </a:r>
            </a:p>
          </p:txBody>
        </p:sp>
      </p:grpSp>
      <p:sp>
        <p:nvSpPr>
          <p:cNvPr id="3" name="Title 2"/>
          <p:cNvSpPr>
            <a:spLocks noGrp="1"/>
          </p:cNvSpPr>
          <p:nvPr>
            <p:ph type="title"/>
          </p:nvPr>
        </p:nvSpPr>
        <p:spPr/>
        <p:txBody>
          <a:bodyPr/>
          <a:lstStyle/>
          <a:p>
            <a:r>
              <a:rPr lang="en-US" sz="2800" dirty="0" smtClean="0"/>
              <a:t>Unavoidable realities</a:t>
            </a:r>
            <a:endParaRPr lang="en-US" sz="2800" dirty="0"/>
          </a:p>
        </p:txBody>
      </p:sp>
      <p:grpSp>
        <p:nvGrpSpPr>
          <p:cNvPr id="5" name="Group 4"/>
          <p:cNvGrpSpPr/>
          <p:nvPr/>
        </p:nvGrpSpPr>
        <p:grpSpPr>
          <a:xfrm>
            <a:off x="254642" y="1103969"/>
            <a:ext cx="2877619" cy="1618488"/>
            <a:chOff x="254642" y="1103969"/>
            <a:chExt cx="2877619" cy="1618488"/>
          </a:xfrm>
        </p:grpSpPr>
        <p:sp>
          <p:nvSpPr>
            <p:cNvPr id="6" name="Rectangle 5"/>
            <p:cNvSpPr/>
            <p:nvPr/>
          </p:nvSpPr>
          <p:spPr>
            <a:xfrm>
              <a:off x="296421" y="1103969"/>
              <a:ext cx="2743200" cy="1618488"/>
            </a:xfrm>
            <a:prstGeom prst="rect">
              <a:avLst/>
            </a:prstGeom>
            <a:noFill/>
            <a:ln>
              <a:solidFill>
                <a:srgbClr val="EEEEEE"/>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200" y="1756162"/>
              <a:ext cx="909188" cy="8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2" name="Right Triangle 1041"/>
            <p:cNvSpPr/>
            <p:nvPr/>
          </p:nvSpPr>
          <p:spPr>
            <a:xfrm flipH="1">
              <a:off x="449304" y="1540800"/>
              <a:ext cx="2560293" cy="1071015"/>
            </a:xfrm>
            <a:prstGeom prst="rtTriangle">
              <a:avLst/>
            </a:prstGeom>
            <a:solidFill>
              <a:srgbClr val="EEEEEE">
                <a:alpha val="39000"/>
              </a:srgb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82" name="TextBox 181"/>
            <p:cNvSpPr txBox="1"/>
            <p:nvPr/>
          </p:nvSpPr>
          <p:spPr>
            <a:xfrm>
              <a:off x="254642" y="1122407"/>
              <a:ext cx="2877619" cy="590931"/>
            </a:xfrm>
            <a:prstGeom prst="rect">
              <a:avLst/>
            </a:prstGeom>
            <a:noFill/>
          </p:spPr>
          <p:txBody>
            <a:bodyPr wrap="square" rtlCol="0">
              <a:spAutoFit/>
            </a:bodyPr>
            <a:lstStyle/>
            <a:p>
              <a:pPr>
                <a:lnSpc>
                  <a:spcPct val="90000"/>
                </a:lnSpc>
                <a:spcBef>
                  <a:spcPts val="600"/>
                </a:spcBef>
                <a:spcAft>
                  <a:spcPts val="0"/>
                </a:spcAft>
                <a:buClr>
                  <a:schemeClr val="bg1"/>
                </a:buClr>
              </a:pPr>
              <a:r>
                <a:rPr lang="en-US" sz="1800" b="1" dirty="0" smtClean="0">
                  <a:solidFill>
                    <a:schemeClr val="bg1"/>
                  </a:solidFill>
                  <a:latin typeface="+mn-lt"/>
                </a:rPr>
                <a:t>Threats</a:t>
              </a:r>
              <a:r>
                <a:rPr lang="en-US" sz="1800" dirty="0" smtClean="0">
                  <a:solidFill>
                    <a:schemeClr val="bg1"/>
                  </a:solidFill>
                  <a:latin typeface="+mn-lt"/>
                </a:rPr>
                <a:t> are increasing in scope and </a:t>
              </a:r>
              <a:r>
                <a:rPr lang="en-US" sz="1800" b="1" dirty="0" smtClean="0">
                  <a:solidFill>
                    <a:schemeClr val="bg1"/>
                  </a:solidFill>
                  <a:latin typeface="+mn-lt"/>
                </a:rPr>
                <a:t>sophistication </a:t>
              </a:r>
            </a:p>
          </p:txBody>
        </p:sp>
        <p:pic>
          <p:nvPicPr>
            <p:cNvPr id="1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02" y="2347762"/>
              <a:ext cx="2743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3196687" y="1103969"/>
            <a:ext cx="2867180" cy="1618488"/>
            <a:chOff x="3196687" y="1103969"/>
            <a:chExt cx="2867180" cy="1618488"/>
          </a:xfrm>
        </p:grpSpPr>
        <p:sp>
          <p:nvSpPr>
            <p:cNvPr id="7" name="Rectangle 6"/>
            <p:cNvSpPr/>
            <p:nvPr/>
          </p:nvSpPr>
          <p:spPr>
            <a:xfrm>
              <a:off x="3197567" y="1103969"/>
              <a:ext cx="2743200" cy="1618488"/>
            </a:xfrm>
            <a:prstGeom prst="rect">
              <a:avLst/>
            </a:prstGeom>
            <a:noFill/>
            <a:ln>
              <a:solidFill>
                <a:srgbClr val="EEEEEE"/>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84" name="TextBox 183"/>
            <p:cNvSpPr txBox="1"/>
            <p:nvPr/>
          </p:nvSpPr>
          <p:spPr>
            <a:xfrm>
              <a:off x="3196687" y="1123739"/>
              <a:ext cx="2867180" cy="840230"/>
            </a:xfrm>
            <a:prstGeom prst="rect">
              <a:avLst/>
            </a:prstGeom>
            <a:noFill/>
          </p:spPr>
          <p:txBody>
            <a:bodyPr wrap="square" rtlCol="0">
              <a:spAutoFit/>
            </a:bodyPr>
            <a:lstStyle/>
            <a:p>
              <a:pPr>
                <a:lnSpc>
                  <a:spcPct val="90000"/>
                </a:lnSpc>
                <a:spcBef>
                  <a:spcPts val="600"/>
                </a:spcBef>
                <a:spcAft>
                  <a:spcPts val="0"/>
                </a:spcAft>
                <a:buClr>
                  <a:schemeClr val="bg1"/>
                </a:buClr>
              </a:pPr>
              <a:r>
                <a:rPr lang="en-US" sz="1800" b="1" dirty="0" smtClean="0">
                  <a:solidFill>
                    <a:schemeClr val="bg1"/>
                  </a:solidFill>
                  <a:latin typeface="+mn-lt"/>
                </a:rPr>
                <a:t>Malware</a:t>
              </a:r>
              <a:r>
                <a:rPr lang="en-US" sz="1800" dirty="0" smtClean="0">
                  <a:solidFill>
                    <a:schemeClr val="bg1"/>
                  </a:solidFill>
                  <a:latin typeface="+mn-lt"/>
                </a:rPr>
                <a:t> are </a:t>
              </a:r>
              <a:r>
                <a:rPr lang="en-US" sz="1800" dirty="0">
                  <a:solidFill>
                    <a:schemeClr val="bg1"/>
                  </a:solidFill>
                  <a:latin typeface="+mn-lt"/>
                </a:rPr>
                <a:t>deeply </a:t>
              </a:r>
              <a:r>
                <a:rPr lang="en-US" sz="1800" b="1" dirty="0">
                  <a:solidFill>
                    <a:schemeClr val="bg1"/>
                  </a:solidFill>
                  <a:latin typeface="+mn-lt"/>
                </a:rPr>
                <a:t>hidden</a:t>
              </a:r>
              <a:r>
                <a:rPr lang="en-US" sz="1800" dirty="0">
                  <a:solidFill>
                    <a:schemeClr val="bg1"/>
                  </a:solidFill>
                  <a:latin typeface="+mn-lt"/>
                </a:rPr>
                <a:t> beneath the surface </a:t>
              </a:r>
              <a:endParaRPr lang="en-US" sz="1800" dirty="0" smtClean="0">
                <a:solidFill>
                  <a:schemeClr val="bg1"/>
                </a:solidFill>
                <a:latin typeface="+mn-lt"/>
              </a:endParaRPr>
            </a:p>
          </p:txBody>
        </p:sp>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3600" y="1962050"/>
              <a:ext cx="1432800" cy="67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38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5384" y="3781426"/>
            <a:ext cx="1233596"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7579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fade">
                                      <p:cBhvr>
                                        <p:cTn id="17" dur="5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16386"/>
                                        </p:tgtEl>
                                        <p:attrNameLst>
                                          <p:attrName>style.visibility</p:attrName>
                                        </p:attrNameLst>
                                      </p:cBhvr>
                                      <p:to>
                                        <p:strVal val="visible"/>
                                      </p:to>
                                    </p:set>
                                    <p:animEffect transition="in" filter="fade">
                                      <p:cBhvr>
                                        <p:cTn id="3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FWS Configuration</a:t>
            </a:r>
            <a:endParaRPr lang="en-US" sz="2400" dirty="0"/>
          </a:p>
        </p:txBody>
      </p:sp>
      <p:sp>
        <p:nvSpPr>
          <p:cNvPr id="4" name="Content Placeholder 3"/>
          <p:cNvSpPr>
            <a:spLocks noGrp="1"/>
          </p:cNvSpPr>
          <p:nvPr>
            <p:ph sz="half" idx="13"/>
          </p:nvPr>
        </p:nvSpPr>
        <p:spPr>
          <a:xfrm>
            <a:off x="274320" y="1155035"/>
            <a:ext cx="3840480" cy="3200400"/>
          </a:xfrm>
        </p:spPr>
        <p:txBody>
          <a:bodyPr>
            <a:normAutofit lnSpcReduction="10000"/>
          </a:bodyPr>
          <a:lstStyle/>
          <a:p>
            <a:r>
              <a:rPr lang="en-US" b="1" dirty="0" smtClean="0"/>
              <a:t>S5000 ingress/egress switch layer</a:t>
            </a:r>
          </a:p>
          <a:p>
            <a:pPr lvl="1"/>
            <a:r>
              <a:rPr lang="en-US" dirty="0" smtClean="0"/>
              <a:t>Configure stacking/VLT for switch pairs</a:t>
            </a:r>
          </a:p>
          <a:p>
            <a:pPr lvl="2"/>
            <a:r>
              <a:rPr lang="en-US" dirty="0" smtClean="0"/>
              <a:t>Use 40GE interfaces for stack backplane</a:t>
            </a:r>
          </a:p>
          <a:p>
            <a:pPr lvl="1"/>
            <a:r>
              <a:rPr lang="en-US" dirty="0" smtClean="0"/>
              <a:t>Configure primary port-channel using LACP</a:t>
            </a:r>
          </a:p>
          <a:p>
            <a:pPr lvl="2"/>
            <a:r>
              <a:rPr lang="en-US" dirty="0" smtClean="0"/>
              <a:t>Add 10GE interfaces for firewall connections</a:t>
            </a:r>
          </a:p>
          <a:p>
            <a:pPr lvl="2"/>
            <a:r>
              <a:rPr lang="en-US" dirty="0" smtClean="0"/>
              <a:t>Set as switchport (Layer 2)</a:t>
            </a:r>
          </a:p>
          <a:p>
            <a:pPr lvl="2"/>
            <a:r>
              <a:rPr lang="en-US" dirty="0" smtClean="0"/>
              <a:t>Define backup port-channel and min links</a:t>
            </a:r>
          </a:p>
          <a:p>
            <a:pPr lvl="1"/>
            <a:r>
              <a:rPr lang="en-US" dirty="0" smtClean="0"/>
              <a:t>Configure backup port-channel using LACP</a:t>
            </a:r>
          </a:p>
          <a:p>
            <a:pPr lvl="2"/>
            <a:r>
              <a:rPr lang="en-US" dirty="0" smtClean="0"/>
              <a:t>Use 40GE interfaces for bypass LAG</a:t>
            </a:r>
          </a:p>
          <a:p>
            <a:pPr lvl="2"/>
            <a:r>
              <a:rPr lang="en-US" dirty="0" smtClean="0"/>
              <a:t>Set as switchport (Layer 2)</a:t>
            </a:r>
          </a:p>
          <a:p>
            <a:pPr lvl="1"/>
            <a:r>
              <a:rPr lang="en-US" dirty="0" smtClean="0"/>
              <a:t>Configure ingress/egress interfaces</a:t>
            </a:r>
          </a:p>
          <a:p>
            <a:pPr lvl="2"/>
            <a:r>
              <a:rPr lang="en-US" dirty="0" smtClean="0"/>
              <a:t>Add VLANs as required and assign to port-channels</a:t>
            </a:r>
          </a:p>
          <a:p>
            <a:pPr lvl="2"/>
            <a:r>
              <a:rPr lang="en-US" dirty="0" smtClean="0"/>
              <a:t>Set as switchport (Bridging) or Trunk (VLANs)</a:t>
            </a:r>
          </a:p>
          <a:p>
            <a:pPr lvl="1"/>
            <a:r>
              <a:rPr lang="en-US" dirty="0" smtClean="0"/>
              <a:t>Configure Load-balancing</a:t>
            </a:r>
          </a:p>
          <a:p>
            <a:pPr lvl="2"/>
            <a:r>
              <a:rPr lang="en-US" dirty="0" smtClean="0"/>
              <a:t>Set hashing algorithm and seed value</a:t>
            </a:r>
          </a:p>
          <a:p>
            <a:pPr lvl="2"/>
            <a:r>
              <a:rPr lang="en-US" dirty="0" smtClean="0"/>
              <a:t>Set load-balancing method</a:t>
            </a:r>
            <a:endParaRPr lang="en-US" dirty="0"/>
          </a:p>
        </p:txBody>
      </p:sp>
      <p:sp>
        <p:nvSpPr>
          <p:cNvPr id="5" name="Content Placeholder 4"/>
          <p:cNvSpPr>
            <a:spLocks noGrp="1"/>
          </p:cNvSpPr>
          <p:nvPr>
            <p:ph sz="half" idx="14"/>
          </p:nvPr>
        </p:nvSpPr>
        <p:spPr>
          <a:xfrm>
            <a:off x="4389120" y="1155035"/>
            <a:ext cx="3840480" cy="3200400"/>
          </a:xfrm>
        </p:spPr>
        <p:txBody>
          <a:bodyPr>
            <a:normAutofit/>
          </a:bodyPr>
          <a:lstStyle/>
          <a:p>
            <a:r>
              <a:rPr lang="en-US" b="1" dirty="0" smtClean="0"/>
              <a:t>SuperMassive 9x00 security layer</a:t>
            </a:r>
          </a:p>
          <a:p>
            <a:pPr lvl="1"/>
            <a:r>
              <a:rPr lang="en-US" dirty="0" smtClean="0"/>
              <a:t>Configure WAN interface for management and register/license</a:t>
            </a:r>
          </a:p>
          <a:p>
            <a:pPr lvl="2"/>
            <a:r>
              <a:rPr lang="en-US" dirty="0" smtClean="0"/>
              <a:t>Set DNS, NTP, update signatures, </a:t>
            </a:r>
            <a:r>
              <a:rPr lang="en-US" dirty="0" err="1" smtClean="0"/>
              <a:t>etc</a:t>
            </a:r>
            <a:endParaRPr lang="en-US" dirty="0" smtClean="0"/>
          </a:p>
          <a:p>
            <a:pPr lvl="1"/>
            <a:r>
              <a:rPr lang="en-US" dirty="0" smtClean="0"/>
              <a:t>Configure ingress/egress Wire Mode pair</a:t>
            </a:r>
          </a:p>
          <a:p>
            <a:pPr lvl="2"/>
            <a:r>
              <a:rPr lang="en-US" dirty="0" smtClean="0"/>
              <a:t>Configure zones</a:t>
            </a:r>
          </a:p>
          <a:p>
            <a:pPr lvl="2"/>
            <a:r>
              <a:rPr lang="en-US" dirty="0" smtClean="0"/>
              <a:t>Configure Secure Wire Mode</a:t>
            </a:r>
          </a:p>
          <a:p>
            <a:pPr lvl="2"/>
            <a:r>
              <a:rPr lang="en-US" dirty="0" smtClean="0"/>
              <a:t>Disable Stateful Inspection</a:t>
            </a:r>
          </a:p>
          <a:p>
            <a:pPr lvl="1"/>
            <a:r>
              <a:rPr lang="en-US" dirty="0" smtClean="0"/>
              <a:t>Configure security </a:t>
            </a:r>
            <a:r>
              <a:rPr lang="en-US" dirty="0"/>
              <a:t>s</a:t>
            </a:r>
            <a:r>
              <a:rPr lang="en-US" dirty="0" smtClean="0"/>
              <a:t>ervices</a:t>
            </a:r>
          </a:p>
          <a:p>
            <a:pPr lvl="2"/>
            <a:r>
              <a:rPr lang="en-US" dirty="0" smtClean="0"/>
              <a:t>App Control, CFS, IPS, GAV, Anti-Spyware, Geo-IP, Botnet Filter and DPI-SSL are supported</a:t>
            </a:r>
          </a:p>
          <a:p>
            <a:pPr lvl="1"/>
            <a:r>
              <a:rPr lang="en-US" dirty="0" smtClean="0"/>
              <a:t>Enable security </a:t>
            </a:r>
            <a:r>
              <a:rPr lang="en-US" dirty="0"/>
              <a:t>s</a:t>
            </a:r>
            <a:r>
              <a:rPr lang="en-US" dirty="0" smtClean="0"/>
              <a:t>ervices for zone(s)</a:t>
            </a:r>
          </a:p>
          <a:p>
            <a:pPr lvl="2"/>
            <a:r>
              <a:rPr lang="en-US" dirty="0" smtClean="0"/>
              <a:t>Configure desired firewall policies</a:t>
            </a:r>
          </a:p>
          <a:p>
            <a:pPr lvl="1"/>
            <a:r>
              <a:rPr lang="en-US" dirty="0" smtClean="0"/>
              <a:t>Configure management and reporting</a:t>
            </a:r>
          </a:p>
          <a:p>
            <a:pPr lvl="2"/>
            <a:r>
              <a:rPr lang="en-US" dirty="0" smtClean="0"/>
              <a:t>Syslog, IPFIX Extended (Splunk)</a:t>
            </a:r>
          </a:p>
        </p:txBody>
      </p:sp>
    </p:spTree>
    <p:extLst>
      <p:ext uri="{BB962C8B-B14F-4D97-AF65-F5344CB8AC3E}">
        <p14:creationId xmlns:p14="http://schemas.microsoft.com/office/powerpoint/2010/main" val="4097695370"/>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Down Arrow 2"/>
          <p:cNvSpPr/>
          <p:nvPr/>
        </p:nvSpPr>
        <p:spPr>
          <a:xfrm>
            <a:off x="1818484" y="678145"/>
            <a:ext cx="363474" cy="2928611"/>
          </a:xfrm>
          <a:prstGeom prst="upDownArrow">
            <a:avLst/>
          </a:prstGeom>
          <a:solidFill>
            <a:schemeClr val="accent1"/>
          </a:solidFill>
          <a:effectLst/>
        </p:spPr>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a:cs typeface="Arial" pitchFamily="34" charset="0"/>
            </a:endParaRPr>
          </a:p>
        </p:txBody>
      </p:sp>
      <p:sp>
        <p:nvSpPr>
          <p:cNvPr id="4" name="Up-Down Arrow 3"/>
          <p:cNvSpPr/>
          <p:nvPr/>
        </p:nvSpPr>
        <p:spPr>
          <a:xfrm rot="5400000">
            <a:off x="4571536" y="1190093"/>
            <a:ext cx="363474" cy="5506103"/>
          </a:xfrm>
          <a:prstGeom prst="upDownArrow">
            <a:avLst/>
          </a:prstGeom>
          <a:solidFill>
            <a:schemeClr val="accent1"/>
          </a:solidFill>
          <a:effectLst/>
        </p:spPr>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a:cs typeface="Arial" pitchFamily="34" charset="0"/>
            </a:endParaRPr>
          </a:p>
        </p:txBody>
      </p:sp>
      <p:graphicFrame>
        <p:nvGraphicFramePr>
          <p:cNvPr id="5" name="Diagram 4"/>
          <p:cNvGraphicFramePr/>
          <p:nvPr>
            <p:extLst/>
          </p:nvPr>
        </p:nvGraphicFramePr>
        <p:xfrm>
          <a:off x="2266779" y="1084805"/>
          <a:ext cx="4972987" cy="3597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312566" y="112211"/>
            <a:ext cx="6704079" cy="341632"/>
          </a:xfrm>
          <a:prstGeom prst="rect">
            <a:avLst/>
          </a:prstGeom>
          <a:noFill/>
        </p:spPr>
        <p:txBody>
          <a:bodyPr wrap="none" rtlCol="0">
            <a:spAutoFit/>
          </a:bodyPr>
          <a:lstStyle/>
          <a:p>
            <a:pPr>
              <a:lnSpc>
                <a:spcPct val="90000"/>
              </a:lnSpc>
              <a:spcBef>
                <a:spcPts val="450"/>
              </a:spcBef>
              <a:spcAft>
                <a:spcPts val="0"/>
              </a:spcAft>
              <a:buClr>
                <a:srgbClr val="0085C3"/>
              </a:buClr>
            </a:pPr>
            <a:r>
              <a:rPr lang="en-US" sz="1800" dirty="0">
                <a:solidFill>
                  <a:srgbClr val="444444"/>
                </a:solidFill>
                <a:latin typeface="Museo For Dell"/>
                <a:cs typeface="Arial" pitchFamily="34" charset="0"/>
              </a:rPr>
              <a:t>Deploying Dell-SonicWALL’s Scaled-Out Security Architecture</a:t>
            </a:r>
          </a:p>
        </p:txBody>
      </p:sp>
      <p:sp>
        <p:nvSpPr>
          <p:cNvPr id="7" name="TextBox 6"/>
          <p:cNvSpPr txBox="1"/>
          <p:nvPr/>
        </p:nvSpPr>
        <p:spPr>
          <a:xfrm>
            <a:off x="4190286" y="4018582"/>
            <a:ext cx="1378904" cy="258532"/>
          </a:xfrm>
          <a:prstGeom prst="rect">
            <a:avLst/>
          </a:prstGeom>
          <a:noFill/>
        </p:spPr>
        <p:txBody>
          <a:bodyPr wrap="none" rtlCol="0">
            <a:spAutoFit/>
          </a:bodyPr>
          <a:lstStyle/>
          <a:p>
            <a:pPr>
              <a:lnSpc>
                <a:spcPct val="90000"/>
              </a:lnSpc>
              <a:spcBef>
                <a:spcPts val="450"/>
              </a:spcBef>
              <a:spcAft>
                <a:spcPts val="0"/>
              </a:spcAft>
              <a:buClr>
                <a:srgbClr val="0085C3"/>
              </a:buClr>
            </a:pPr>
            <a:r>
              <a:rPr lang="en-US" sz="1200" dirty="0">
                <a:solidFill>
                  <a:srgbClr val="444444"/>
                </a:solidFill>
                <a:latin typeface="Museo Sans For Dell"/>
                <a:cs typeface="Arial" pitchFamily="34" charset="0"/>
              </a:rPr>
              <a:t>Deployment time </a:t>
            </a:r>
          </a:p>
        </p:txBody>
      </p:sp>
      <p:sp>
        <p:nvSpPr>
          <p:cNvPr id="8" name="TextBox 7"/>
          <p:cNvSpPr txBox="1"/>
          <p:nvPr/>
        </p:nvSpPr>
        <p:spPr>
          <a:xfrm rot="16200000">
            <a:off x="898482" y="2013185"/>
            <a:ext cx="1770934" cy="258532"/>
          </a:xfrm>
          <a:prstGeom prst="rect">
            <a:avLst/>
          </a:prstGeom>
          <a:noFill/>
        </p:spPr>
        <p:txBody>
          <a:bodyPr wrap="none" rtlCol="0">
            <a:spAutoFit/>
          </a:bodyPr>
          <a:lstStyle/>
          <a:p>
            <a:pPr>
              <a:lnSpc>
                <a:spcPct val="90000"/>
              </a:lnSpc>
              <a:spcBef>
                <a:spcPts val="450"/>
              </a:spcBef>
              <a:spcAft>
                <a:spcPts val="0"/>
              </a:spcAft>
              <a:buClr>
                <a:srgbClr val="0085C3"/>
              </a:buClr>
            </a:pPr>
            <a:r>
              <a:rPr lang="en-US" sz="1200" dirty="0">
                <a:solidFill>
                  <a:srgbClr val="444444"/>
                </a:solidFill>
                <a:latin typeface="Museo Sans For Dell"/>
                <a:cs typeface="Arial" pitchFamily="34" charset="0"/>
              </a:rPr>
              <a:t>Effect to Network traffic</a:t>
            </a:r>
          </a:p>
        </p:txBody>
      </p:sp>
    </p:spTree>
    <p:extLst>
      <p:ext uri="{BB962C8B-B14F-4D97-AF65-F5344CB8AC3E}">
        <p14:creationId xmlns:p14="http://schemas.microsoft.com/office/powerpoint/2010/main" val="126939099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7946"/>
            <a:ext cx="7955280" cy="387798"/>
          </a:xfrm>
        </p:spPr>
        <p:txBody>
          <a:bodyPr/>
          <a:lstStyle/>
          <a:p>
            <a:r>
              <a:rPr lang="en-US" dirty="0" smtClean="0"/>
              <a:t>NGFW x 16 Cluster</a:t>
            </a:r>
            <a:endParaRPr lang="en-US" dirty="0"/>
          </a:p>
        </p:txBody>
      </p:sp>
      <p:sp>
        <p:nvSpPr>
          <p:cNvPr id="3" name="Content Placeholder 2"/>
          <p:cNvSpPr>
            <a:spLocks noGrp="1"/>
          </p:cNvSpPr>
          <p:nvPr>
            <p:ph idx="1"/>
          </p:nvPr>
        </p:nvSpPr>
        <p:spPr>
          <a:xfrm>
            <a:off x="277294" y="1280160"/>
            <a:ext cx="6796901" cy="3200400"/>
          </a:xfrm>
        </p:spPr>
        <p:txBody>
          <a:bodyPr>
            <a:normAutofit/>
          </a:bodyPr>
          <a:lstStyle/>
          <a:p>
            <a:pPr marL="342900" indent="-342900">
              <a:buFont typeface="Arial" panose="020B0604020202020204" pitchFamily="34" charset="0"/>
              <a:buChar char="•"/>
            </a:pPr>
            <a:r>
              <a:rPr lang="en-US" sz="1400" dirty="0" smtClean="0">
                <a:solidFill>
                  <a:schemeClr val="bg2"/>
                </a:solidFill>
              </a:rPr>
              <a:t>120 </a:t>
            </a:r>
            <a:r>
              <a:rPr lang="en-US" sz="1400" dirty="0" err="1" smtClean="0">
                <a:solidFill>
                  <a:schemeClr val="bg2"/>
                </a:solidFill>
              </a:rPr>
              <a:t>Gbps</a:t>
            </a:r>
            <a:r>
              <a:rPr lang="en-US" sz="1400" dirty="0" smtClean="0">
                <a:solidFill>
                  <a:schemeClr val="bg2"/>
                </a:solidFill>
              </a:rPr>
              <a:t> of DPI &amp; Security processing</a:t>
            </a:r>
          </a:p>
          <a:p>
            <a:pPr marL="342900" indent="-342900">
              <a:buFont typeface="Arial" panose="020B0604020202020204" pitchFamily="34" charset="0"/>
              <a:buChar char="•"/>
            </a:pPr>
            <a:r>
              <a:rPr lang="en-US" sz="1400" dirty="0" smtClean="0">
                <a:solidFill>
                  <a:schemeClr val="bg2"/>
                </a:solidFill>
              </a:rPr>
              <a:t>700+ </a:t>
            </a:r>
            <a:r>
              <a:rPr lang="en-US" sz="1400" dirty="0">
                <a:solidFill>
                  <a:schemeClr val="bg2"/>
                </a:solidFill>
              </a:rPr>
              <a:t>GHz of compute</a:t>
            </a:r>
          </a:p>
          <a:p>
            <a:pPr marL="342900" indent="-342900">
              <a:buFont typeface="Arial" panose="020B0604020202020204" pitchFamily="34" charset="0"/>
              <a:buChar char="•"/>
            </a:pPr>
            <a:r>
              <a:rPr lang="en-US" sz="1400" dirty="0" smtClean="0">
                <a:solidFill>
                  <a:schemeClr val="bg2"/>
                </a:solidFill>
              </a:rPr>
              <a:t>40 Million TCP sessions</a:t>
            </a:r>
          </a:p>
          <a:p>
            <a:pPr marL="342900" indent="-342900">
              <a:buFont typeface="Arial" panose="020B0604020202020204" pitchFamily="34" charset="0"/>
              <a:buChar char="•"/>
            </a:pPr>
            <a:r>
              <a:rPr lang="en-US" sz="1400" dirty="0">
                <a:solidFill>
                  <a:schemeClr val="bg2"/>
                </a:solidFill>
              </a:rPr>
              <a:t>4X cost effective </a:t>
            </a:r>
            <a:r>
              <a:rPr lang="en-US" sz="1400" dirty="0" smtClean="0">
                <a:solidFill>
                  <a:schemeClr val="bg2"/>
                </a:solidFill>
              </a:rPr>
              <a:t>and scales higher vs. traditional solutions</a:t>
            </a:r>
            <a:endParaRPr lang="en-US" sz="1400" dirty="0">
              <a:solidFill>
                <a:schemeClr val="bg2"/>
              </a:solidFill>
            </a:endParaRPr>
          </a:p>
          <a:p>
            <a:pPr marL="342900" indent="-342900">
              <a:buFont typeface="Arial" panose="020B0604020202020204" pitchFamily="34" charset="0"/>
              <a:buChar char="•"/>
            </a:pPr>
            <a:r>
              <a:rPr lang="en-US" sz="1400" dirty="0" smtClean="0">
                <a:solidFill>
                  <a:schemeClr val="bg2"/>
                </a:solidFill>
              </a:rPr>
              <a:t>Provides N+1 redundancy without complex HA or clustering protocols</a:t>
            </a:r>
          </a:p>
          <a:p>
            <a:pPr marL="342900" indent="-342900">
              <a:buFont typeface="Arial" panose="020B0604020202020204" pitchFamily="34" charset="0"/>
              <a:buChar char="•"/>
            </a:pPr>
            <a:r>
              <a:rPr lang="en-US" sz="1400" dirty="0" smtClean="0">
                <a:solidFill>
                  <a:schemeClr val="bg2"/>
                </a:solidFill>
              </a:rPr>
              <a:t>Single management console for cluster</a:t>
            </a:r>
          </a:p>
          <a:p>
            <a:pPr marL="342900" indent="-342900">
              <a:buFont typeface="Arial" panose="020B0604020202020204" pitchFamily="34" charset="0"/>
              <a:buChar char="•"/>
            </a:pPr>
            <a:r>
              <a:rPr lang="en-US" sz="1400" dirty="0" smtClean="0">
                <a:solidFill>
                  <a:schemeClr val="bg2"/>
                </a:solidFill>
              </a:rPr>
              <a:t>Supports 1, 10 or 40GbE ingress/egress connections</a:t>
            </a:r>
          </a:p>
          <a:p>
            <a:pPr marL="0" indent="0">
              <a:buNone/>
            </a:pPr>
            <a:endParaRPr lang="en-US" sz="2200"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57" y="40162"/>
            <a:ext cx="1491343" cy="4931053"/>
          </a:xfrm>
          <a:prstGeom prst="rect">
            <a:avLst/>
          </a:prstGeom>
        </p:spPr>
      </p:pic>
    </p:spTree>
    <p:extLst>
      <p:ext uri="{BB962C8B-B14F-4D97-AF65-F5344CB8AC3E}">
        <p14:creationId xmlns:p14="http://schemas.microsoft.com/office/powerpoint/2010/main" val="2250139384"/>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00946" y="4028047"/>
            <a:ext cx="1437373" cy="572158"/>
          </a:xfrm>
          <a:prstGeom prst="rect">
            <a:avLst/>
          </a:prstGeom>
        </p:spPr>
      </p:pic>
      <p:sp>
        <p:nvSpPr>
          <p:cNvPr id="9" name="Rounded Rectangle 8"/>
          <p:cNvSpPr/>
          <p:nvPr/>
        </p:nvSpPr>
        <p:spPr>
          <a:xfrm>
            <a:off x="2412460" y="3422154"/>
            <a:ext cx="3638144" cy="1431948"/>
          </a:xfrm>
          <a:prstGeom prst="roundRect">
            <a:avLst/>
          </a:prstGeom>
          <a:ln/>
        </p:spPr>
        <p:style>
          <a:lnRef idx="2">
            <a:schemeClr val="accent1"/>
          </a:lnRef>
          <a:fillRef idx="1">
            <a:schemeClr val="lt1"/>
          </a:fillRef>
          <a:effectRef idx="0">
            <a:schemeClr val="accent1"/>
          </a:effectRef>
          <a:fontRef idx="minor">
            <a:schemeClr val="dk1"/>
          </a:fontRef>
        </p:style>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 name="Title 1"/>
          <p:cNvSpPr>
            <a:spLocks noGrp="1"/>
          </p:cNvSpPr>
          <p:nvPr>
            <p:ph type="title"/>
          </p:nvPr>
        </p:nvSpPr>
        <p:spPr>
          <a:xfrm>
            <a:off x="274319" y="271886"/>
            <a:ext cx="8509758" cy="640080"/>
          </a:xfrm>
        </p:spPr>
        <p:txBody>
          <a:bodyPr>
            <a:normAutofit fontScale="90000"/>
          </a:bodyPr>
          <a:lstStyle/>
          <a:p>
            <a:r>
              <a:rPr lang="en-US" dirty="0" smtClean="0"/>
              <a:t>Firewall sandwich deployment options for all customer scenarios : The Double Firewall </a:t>
            </a:r>
            <a:r>
              <a:rPr lang="en-US" dirty="0"/>
              <a:t>Sandwich</a:t>
            </a:r>
            <a:br>
              <a:rPr lang="en-US" dirty="0"/>
            </a:br>
            <a:endParaRPr lang="en-US" dirty="0"/>
          </a:p>
        </p:txBody>
      </p:sp>
      <p:sp>
        <p:nvSpPr>
          <p:cNvPr id="3" name="Content Placeholder 2"/>
          <p:cNvSpPr>
            <a:spLocks noGrp="1"/>
          </p:cNvSpPr>
          <p:nvPr>
            <p:ph sz="half" idx="1"/>
          </p:nvPr>
        </p:nvSpPr>
        <p:spPr>
          <a:xfrm>
            <a:off x="271509" y="1072598"/>
            <a:ext cx="7924386" cy="3200400"/>
          </a:xfrm>
        </p:spPr>
        <p:txBody>
          <a:bodyPr/>
          <a:lstStyle/>
          <a:p>
            <a:r>
              <a:rPr lang="en-US" dirty="0"/>
              <a:t>Customer would like to completely replace their existing firewall infrastructure and go all Dell!</a:t>
            </a:r>
          </a:p>
          <a:p>
            <a:pPr lvl="1"/>
            <a:r>
              <a:rPr lang="en-US" dirty="0" smtClean="0"/>
              <a:t>Requires </a:t>
            </a:r>
            <a:r>
              <a:rPr lang="en-US" dirty="0"/>
              <a:t>Routing and Deep Packet Inspection </a:t>
            </a:r>
            <a:r>
              <a:rPr lang="en-US" dirty="0" smtClean="0"/>
              <a:t>solutions</a:t>
            </a:r>
          </a:p>
          <a:p>
            <a:pPr lvl="1"/>
            <a:r>
              <a:rPr lang="en-US" dirty="0" smtClean="0"/>
              <a:t>While maintaining high performance and superb resiliency</a:t>
            </a:r>
          </a:p>
          <a:p>
            <a:pPr lvl="1"/>
            <a:r>
              <a:rPr lang="en-US" dirty="0" smtClean="0"/>
              <a:t>Dell-SonicWALL NGFW High Availability Pair, at the perimeter providing Layer 3 services</a:t>
            </a:r>
          </a:p>
          <a:p>
            <a:pPr lvl="1"/>
            <a:r>
              <a:rPr lang="en-US" dirty="0" smtClean="0"/>
              <a:t>Classic Firewall Sandwich, providing all Deep Packet Inspection Services</a:t>
            </a:r>
            <a:endParaRPr lang="en-US" dirty="0"/>
          </a:p>
          <a:p>
            <a:pPr marL="341313" lvl="1" indent="0">
              <a:buNone/>
            </a:pPr>
            <a:endParaRPr lang="en-US" dirty="0" smtClean="0"/>
          </a:p>
          <a:p>
            <a:pPr marL="341313" lvl="1" indent="0">
              <a:buNone/>
            </a:pPr>
            <a:endParaRPr lang="en-US" dirty="0" smtClean="0"/>
          </a:p>
          <a:p>
            <a:pPr lvl="1"/>
            <a:endParaRPr lang="en-US" dirty="0"/>
          </a:p>
          <a:p>
            <a:pPr marL="341313" lvl="1" indent="0">
              <a:buNone/>
            </a:pPr>
            <a:endParaRPr lang="en-US" dirty="0" smtClean="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833" y="3539887"/>
            <a:ext cx="3395866" cy="119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rved Right Arrow 6"/>
          <p:cNvSpPr/>
          <p:nvPr/>
        </p:nvSpPr>
        <p:spPr>
          <a:xfrm>
            <a:off x="1560183" y="3079691"/>
            <a:ext cx="731520" cy="1216152"/>
          </a:xfrm>
          <a:prstGeom prst="curvedRightArrow">
            <a:avLst>
              <a:gd name="adj1" fmla="val 14190"/>
              <a:gd name="adj2" fmla="val 50000"/>
              <a:gd name="adj3" fmla="val 25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8" name="Curved Left Arrow 7"/>
          <p:cNvSpPr/>
          <p:nvPr/>
        </p:nvSpPr>
        <p:spPr>
          <a:xfrm>
            <a:off x="6246859" y="3079691"/>
            <a:ext cx="731520" cy="1216152"/>
          </a:xfrm>
          <a:prstGeom prst="curvedLeftArrow">
            <a:avLst>
              <a:gd name="adj1" fmla="val 14190"/>
              <a:gd name="adj2" fmla="val 50000"/>
              <a:gd name="adj3" fmla="val 25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cxnSp>
        <p:nvCxnSpPr>
          <p:cNvPr id="11" name="Straight Connector 10"/>
          <p:cNvCxnSpPr/>
          <p:nvPr/>
        </p:nvCxnSpPr>
        <p:spPr>
          <a:xfrm>
            <a:off x="764592" y="3406898"/>
            <a:ext cx="697473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78157" y="3070612"/>
            <a:ext cx="986167"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Perimeter</a:t>
            </a:r>
          </a:p>
        </p:txBody>
      </p:sp>
      <p:sp>
        <p:nvSpPr>
          <p:cNvPr id="13" name="TextBox 12"/>
          <p:cNvSpPr txBox="1"/>
          <p:nvPr/>
        </p:nvSpPr>
        <p:spPr>
          <a:xfrm>
            <a:off x="7084089" y="3461307"/>
            <a:ext cx="1138453"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Distribution</a:t>
            </a:r>
          </a:p>
        </p:txBody>
      </p:sp>
      <p:sp>
        <p:nvSpPr>
          <p:cNvPr id="14" name="TextBox 13"/>
          <p:cNvSpPr txBox="1"/>
          <p:nvPr/>
        </p:nvSpPr>
        <p:spPr>
          <a:xfrm>
            <a:off x="58521" y="3040017"/>
            <a:ext cx="1659493"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a:solidFill>
                  <a:schemeClr val="bg2"/>
                </a:solidFill>
                <a:latin typeface="+mn-lt"/>
              </a:rPr>
              <a:t> </a:t>
            </a:r>
            <a:r>
              <a:rPr lang="en-US" sz="1400" dirty="0" smtClean="0">
                <a:solidFill>
                  <a:schemeClr val="bg2"/>
                </a:solidFill>
                <a:latin typeface="+mn-lt"/>
              </a:rPr>
              <a:t>  Routing/</a:t>
            </a:r>
            <a:r>
              <a:rPr lang="en-US" sz="1400" dirty="0" err="1" smtClean="0">
                <a:solidFill>
                  <a:schemeClr val="bg2"/>
                </a:solidFill>
                <a:latin typeface="+mn-lt"/>
              </a:rPr>
              <a:t>Stateful</a:t>
            </a:r>
            <a:endParaRPr lang="en-US" sz="1400" dirty="0" smtClean="0">
              <a:solidFill>
                <a:schemeClr val="bg2"/>
              </a:solidFill>
              <a:latin typeface="+mn-lt"/>
            </a:endParaRPr>
          </a:p>
        </p:txBody>
      </p:sp>
      <p:sp>
        <p:nvSpPr>
          <p:cNvPr id="15" name="TextBox 14"/>
          <p:cNvSpPr txBox="1"/>
          <p:nvPr/>
        </p:nvSpPr>
        <p:spPr>
          <a:xfrm>
            <a:off x="244862" y="3461301"/>
            <a:ext cx="1217193" cy="557076"/>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Deep Packet</a:t>
            </a:r>
          </a:p>
          <a:p>
            <a:pPr>
              <a:lnSpc>
                <a:spcPct val="90000"/>
              </a:lnSpc>
              <a:spcBef>
                <a:spcPts val="600"/>
              </a:spcBef>
              <a:spcAft>
                <a:spcPts val="0"/>
              </a:spcAft>
              <a:buClr>
                <a:schemeClr val="bg1"/>
              </a:buClr>
            </a:pPr>
            <a:r>
              <a:rPr lang="en-US" sz="1400" dirty="0" smtClean="0">
                <a:solidFill>
                  <a:schemeClr val="bg2"/>
                </a:solidFill>
                <a:latin typeface="+mn-lt"/>
              </a:rPr>
              <a:t>  Inspection</a:t>
            </a:r>
          </a:p>
        </p:txBody>
      </p:sp>
      <p:pic>
        <p:nvPicPr>
          <p:cNvPr id="18" name="Picture 17"/>
          <p:cNvPicPr>
            <a:picLocks noChangeAspect="1"/>
          </p:cNvPicPr>
          <p:nvPr/>
        </p:nvPicPr>
        <p:blipFill>
          <a:blip r:embed="rId5"/>
          <a:stretch>
            <a:fillRect/>
          </a:stretch>
        </p:blipFill>
        <p:spPr>
          <a:xfrm>
            <a:off x="7079098" y="4028047"/>
            <a:ext cx="1189047" cy="620373"/>
          </a:xfrm>
          <a:prstGeom prst="rect">
            <a:avLst/>
          </a:prstGeom>
        </p:spPr>
      </p:pic>
      <p:pic>
        <p:nvPicPr>
          <p:cNvPr id="20" name="Picture 19"/>
          <p:cNvPicPr>
            <a:picLocks noChangeAspect="1"/>
          </p:cNvPicPr>
          <p:nvPr/>
        </p:nvPicPr>
        <p:blipFill>
          <a:blip r:embed="rId3"/>
          <a:stretch>
            <a:fillRect/>
          </a:stretch>
        </p:blipFill>
        <p:spPr>
          <a:xfrm>
            <a:off x="3579206" y="2354621"/>
            <a:ext cx="1437373" cy="572158"/>
          </a:xfrm>
          <a:prstGeom prst="rect">
            <a:avLst/>
          </a:prstGeom>
        </p:spPr>
      </p:pic>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6951" y="2951806"/>
            <a:ext cx="1284687" cy="32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7893" y="2951806"/>
            <a:ext cx="1284687" cy="32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35322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49646" y="2072477"/>
            <a:ext cx="1437373" cy="572158"/>
          </a:xfrm>
          <a:prstGeom prst="rect">
            <a:avLst/>
          </a:prstGeom>
        </p:spPr>
      </p:pic>
      <p:sp>
        <p:nvSpPr>
          <p:cNvPr id="9" name="Rounded Rectangle 8"/>
          <p:cNvSpPr/>
          <p:nvPr/>
        </p:nvSpPr>
        <p:spPr>
          <a:xfrm>
            <a:off x="2292444" y="2679019"/>
            <a:ext cx="3638144" cy="1431948"/>
          </a:xfrm>
          <a:prstGeom prst="roundRect">
            <a:avLst/>
          </a:prstGeom>
          <a:ln/>
        </p:spPr>
        <p:style>
          <a:lnRef idx="2">
            <a:schemeClr val="accent1"/>
          </a:lnRef>
          <a:fillRef idx="1">
            <a:schemeClr val="lt1"/>
          </a:fillRef>
          <a:effectRef idx="0">
            <a:schemeClr val="accent1"/>
          </a:effectRef>
          <a:fontRef idx="minor">
            <a:schemeClr val="dk1"/>
          </a:fontRef>
        </p:style>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 name="Title 1"/>
          <p:cNvSpPr>
            <a:spLocks noGrp="1"/>
          </p:cNvSpPr>
          <p:nvPr>
            <p:ph type="title"/>
          </p:nvPr>
        </p:nvSpPr>
        <p:spPr>
          <a:xfrm>
            <a:off x="274319" y="271886"/>
            <a:ext cx="8509758" cy="640080"/>
          </a:xfrm>
        </p:spPr>
        <p:txBody>
          <a:bodyPr>
            <a:normAutofit fontScale="90000"/>
          </a:bodyPr>
          <a:lstStyle/>
          <a:p>
            <a:r>
              <a:rPr lang="en-US" dirty="0" smtClean="0"/>
              <a:t>Firewall sandwich deployment options for all customer scenarios : The Open Firewall </a:t>
            </a:r>
            <a:r>
              <a:rPr lang="en-US" dirty="0"/>
              <a:t>Sandwich</a:t>
            </a:r>
            <a:br>
              <a:rPr lang="en-US" dirty="0"/>
            </a:br>
            <a:endParaRPr lang="en-US" dirty="0"/>
          </a:p>
        </p:txBody>
      </p:sp>
      <p:sp>
        <p:nvSpPr>
          <p:cNvPr id="3" name="Content Placeholder 2"/>
          <p:cNvSpPr>
            <a:spLocks noGrp="1"/>
          </p:cNvSpPr>
          <p:nvPr>
            <p:ph sz="half" idx="1"/>
          </p:nvPr>
        </p:nvSpPr>
        <p:spPr>
          <a:xfrm>
            <a:off x="271509" y="1044435"/>
            <a:ext cx="7924386" cy="3200400"/>
          </a:xfrm>
        </p:spPr>
        <p:txBody>
          <a:bodyPr/>
          <a:lstStyle/>
          <a:p>
            <a:pPr marL="341313" lvl="1" indent="0">
              <a:buNone/>
            </a:pPr>
            <a:r>
              <a:rPr lang="en-US" sz="1400" dirty="0" smtClean="0"/>
              <a:t>Customer </a:t>
            </a:r>
            <a:r>
              <a:rPr lang="en-US" sz="1400" dirty="0"/>
              <a:t>would like to replace their firewall solution with Dell-SonicWALL’s but would prefer to leverage their existing switch </a:t>
            </a:r>
            <a:r>
              <a:rPr lang="en-US" sz="1400" dirty="0" smtClean="0"/>
              <a:t>infrastructure</a:t>
            </a:r>
          </a:p>
          <a:p>
            <a:pPr lvl="1"/>
            <a:r>
              <a:rPr lang="en-US" dirty="0" smtClean="0"/>
              <a:t>Requires enormous amount of NAT and concurrent connections</a:t>
            </a:r>
          </a:p>
          <a:p>
            <a:pPr lvl="1"/>
            <a:r>
              <a:rPr lang="en-US" dirty="0" smtClean="0"/>
              <a:t>3</a:t>
            </a:r>
            <a:r>
              <a:rPr lang="en-US" baseline="30000" dirty="0" smtClean="0"/>
              <a:t>rd</a:t>
            </a:r>
            <a:r>
              <a:rPr lang="en-US" dirty="0" smtClean="0"/>
              <a:t> party Layer 3 Network </a:t>
            </a:r>
            <a:r>
              <a:rPr lang="en-US" dirty="0" err="1" smtClean="0"/>
              <a:t>Loadbalancer</a:t>
            </a:r>
            <a:r>
              <a:rPr lang="en-US" dirty="0" smtClean="0"/>
              <a:t> needed</a:t>
            </a:r>
            <a:endParaRPr lang="en-US" dirty="0"/>
          </a:p>
          <a:p>
            <a:pPr marL="341313" lvl="1" indent="0">
              <a:buNone/>
            </a:pPr>
            <a:endParaRPr lang="en-US" dirty="0" smtClean="0"/>
          </a:p>
          <a:p>
            <a:pPr marL="341313" lvl="1" indent="0">
              <a:buNone/>
            </a:pPr>
            <a:endParaRPr lang="en-US" dirty="0" smtClean="0"/>
          </a:p>
          <a:p>
            <a:pPr lvl="1"/>
            <a:endParaRPr lang="en-US" dirty="0"/>
          </a:p>
          <a:p>
            <a:pPr marL="341313" lvl="1" indent="0">
              <a:buNone/>
            </a:pPr>
            <a:endParaRPr lang="en-US" dirty="0" smtClean="0"/>
          </a:p>
        </p:txBody>
      </p:sp>
      <p:sp>
        <p:nvSpPr>
          <p:cNvPr id="7" name="Curved Right Arrow 6"/>
          <p:cNvSpPr/>
          <p:nvPr/>
        </p:nvSpPr>
        <p:spPr>
          <a:xfrm>
            <a:off x="1831737" y="4110967"/>
            <a:ext cx="490686" cy="980999"/>
          </a:xfrm>
          <a:prstGeom prst="curvedRightArrow">
            <a:avLst>
              <a:gd name="adj1" fmla="val 7983"/>
              <a:gd name="adj2" fmla="val 50000"/>
              <a:gd name="adj3" fmla="val 25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8" name="Curved Left Arrow 7"/>
          <p:cNvSpPr/>
          <p:nvPr/>
        </p:nvSpPr>
        <p:spPr>
          <a:xfrm>
            <a:off x="5930588" y="4128866"/>
            <a:ext cx="451059" cy="949816"/>
          </a:xfrm>
          <a:prstGeom prst="curvedLeftArrow">
            <a:avLst>
              <a:gd name="adj1" fmla="val 14190"/>
              <a:gd name="adj2" fmla="val 50000"/>
              <a:gd name="adj3" fmla="val 25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cxnSp>
        <p:nvCxnSpPr>
          <p:cNvPr id="11" name="Straight Connector 10"/>
          <p:cNvCxnSpPr/>
          <p:nvPr/>
        </p:nvCxnSpPr>
        <p:spPr>
          <a:xfrm>
            <a:off x="772108" y="3801177"/>
            <a:ext cx="697473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34255" y="3547050"/>
            <a:ext cx="986167"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Perimeter</a:t>
            </a:r>
          </a:p>
        </p:txBody>
      </p:sp>
      <p:sp>
        <p:nvSpPr>
          <p:cNvPr id="14" name="TextBox 13"/>
          <p:cNvSpPr txBox="1"/>
          <p:nvPr/>
        </p:nvSpPr>
        <p:spPr>
          <a:xfrm>
            <a:off x="158398" y="2785475"/>
            <a:ext cx="1659493"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a:solidFill>
                  <a:schemeClr val="bg2"/>
                </a:solidFill>
                <a:latin typeface="+mn-lt"/>
              </a:rPr>
              <a:t> </a:t>
            </a:r>
            <a:r>
              <a:rPr lang="en-US" sz="1400" dirty="0" smtClean="0">
                <a:solidFill>
                  <a:schemeClr val="bg2"/>
                </a:solidFill>
                <a:latin typeface="+mn-lt"/>
              </a:rPr>
              <a:t>  Routing/</a:t>
            </a:r>
            <a:r>
              <a:rPr lang="en-US" sz="1400" dirty="0" err="1" smtClean="0">
                <a:solidFill>
                  <a:schemeClr val="bg2"/>
                </a:solidFill>
                <a:latin typeface="+mn-lt"/>
              </a:rPr>
              <a:t>Stateful</a:t>
            </a:r>
            <a:endParaRPr lang="en-US" sz="1400" dirty="0" smtClean="0">
              <a:solidFill>
                <a:schemeClr val="bg2"/>
              </a:solidFill>
              <a:latin typeface="+mn-lt"/>
            </a:endParaRPr>
          </a:p>
        </p:txBody>
      </p:sp>
      <p:sp>
        <p:nvSpPr>
          <p:cNvPr id="15" name="TextBox 14"/>
          <p:cNvSpPr txBox="1"/>
          <p:nvPr/>
        </p:nvSpPr>
        <p:spPr>
          <a:xfrm>
            <a:off x="311981" y="3048196"/>
            <a:ext cx="1565985" cy="750975"/>
          </a:xfrm>
          <a:prstGeom prst="rect">
            <a:avLst/>
          </a:prstGeom>
          <a:noFill/>
        </p:spPr>
        <p:txBody>
          <a:bodyPr wrap="squar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Deep Packet Inspection</a:t>
            </a:r>
          </a:p>
          <a:p>
            <a:pPr>
              <a:lnSpc>
                <a:spcPct val="90000"/>
              </a:lnSpc>
              <a:spcBef>
                <a:spcPts val="600"/>
              </a:spcBef>
              <a:spcAft>
                <a:spcPts val="0"/>
              </a:spcAft>
              <a:buClr>
                <a:schemeClr val="bg1"/>
              </a:buClr>
            </a:pPr>
            <a:r>
              <a:rPr lang="en-US" sz="1400" dirty="0" smtClean="0">
                <a:solidFill>
                  <a:schemeClr val="bg2"/>
                </a:solidFill>
                <a:latin typeface="+mn-lt"/>
              </a:rPr>
              <a:t>Link Aggregation</a:t>
            </a:r>
          </a:p>
        </p:txBody>
      </p:sp>
      <p:sp>
        <p:nvSpPr>
          <p:cNvPr id="4" name="Rounded Rectangle 3"/>
          <p:cNvSpPr/>
          <p:nvPr/>
        </p:nvSpPr>
        <p:spPr>
          <a:xfrm>
            <a:off x="2692953" y="4324694"/>
            <a:ext cx="1052871" cy="666495"/>
          </a:xfrm>
          <a:prstGeom prst="round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US" sz="800" dirty="0" err="1" smtClean="0">
                <a:solidFill>
                  <a:schemeClr val="tx2"/>
                </a:solidFill>
                <a:latin typeface="+mn-lt"/>
              </a:rPr>
              <a:t>Loadbalancer</a:t>
            </a:r>
            <a:endParaRPr lang="en-US" sz="800" dirty="0" smtClean="0">
              <a:solidFill>
                <a:schemeClr val="tx2"/>
              </a:solidFill>
              <a:latin typeface="+mn-lt"/>
            </a:endParaRPr>
          </a:p>
        </p:txBody>
      </p:sp>
      <p:sp>
        <p:nvSpPr>
          <p:cNvPr id="22" name="Rounded Rectangle 21"/>
          <p:cNvSpPr/>
          <p:nvPr/>
        </p:nvSpPr>
        <p:spPr>
          <a:xfrm>
            <a:off x="4513149" y="4337112"/>
            <a:ext cx="1017371" cy="666495"/>
          </a:xfrm>
          <a:prstGeom prst="round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US" sz="800" dirty="0" err="1">
                <a:solidFill>
                  <a:schemeClr val="tx2"/>
                </a:solidFill>
              </a:rPr>
              <a:t>Loadbalancer</a:t>
            </a:r>
            <a:endParaRPr lang="en-US" sz="800" dirty="0">
              <a:solidFill>
                <a:schemeClr val="tx2"/>
              </a:solidFill>
            </a:endParaRPr>
          </a:p>
        </p:txBody>
      </p:sp>
      <p:pic>
        <p:nvPicPr>
          <p:cNvPr id="23" name="Picture 22"/>
          <p:cNvPicPr>
            <a:picLocks noChangeAspect="1"/>
          </p:cNvPicPr>
          <p:nvPr/>
        </p:nvPicPr>
        <p:blipFill>
          <a:blip r:embed="rId4"/>
          <a:stretch>
            <a:fillRect/>
          </a:stretch>
        </p:blipFill>
        <p:spPr>
          <a:xfrm>
            <a:off x="6292337" y="2075147"/>
            <a:ext cx="1189047" cy="620373"/>
          </a:xfrm>
          <a:prstGeom prst="rect">
            <a:avLst/>
          </a:prstGeom>
        </p:spPr>
      </p:pic>
      <p:pic>
        <p:nvPicPr>
          <p:cNvPr id="5" name="Picture 4"/>
          <p:cNvPicPr>
            <a:picLocks noChangeAspect="1"/>
          </p:cNvPicPr>
          <p:nvPr/>
        </p:nvPicPr>
        <p:blipFill>
          <a:blip r:embed="rId5"/>
          <a:stretch>
            <a:fillRect/>
          </a:stretch>
        </p:blipFill>
        <p:spPr>
          <a:xfrm>
            <a:off x="2554246" y="2756818"/>
            <a:ext cx="3241907" cy="1276350"/>
          </a:xfrm>
          <a:prstGeom prst="rect">
            <a:avLst/>
          </a:prstGeom>
        </p:spPr>
      </p:pic>
      <p:sp>
        <p:nvSpPr>
          <p:cNvPr id="24" name="TextBox 23"/>
          <p:cNvSpPr txBox="1"/>
          <p:nvPr/>
        </p:nvSpPr>
        <p:spPr>
          <a:xfrm>
            <a:off x="7434255" y="3842634"/>
            <a:ext cx="1138453"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Distribution</a:t>
            </a:r>
          </a:p>
        </p:txBody>
      </p:sp>
      <p:cxnSp>
        <p:nvCxnSpPr>
          <p:cNvPr id="16" name="Straight Connector 15"/>
          <p:cNvCxnSpPr>
            <a:stCxn id="4" idx="3"/>
            <a:endCxn id="22" idx="1"/>
          </p:cNvCxnSpPr>
          <p:nvPr/>
        </p:nvCxnSpPr>
        <p:spPr>
          <a:xfrm>
            <a:off x="3745824" y="4657942"/>
            <a:ext cx="767325" cy="12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4" idx="0"/>
          </p:cNvCxnSpPr>
          <p:nvPr/>
        </p:nvCxnSpPr>
        <p:spPr>
          <a:xfrm>
            <a:off x="3003869" y="4110967"/>
            <a:ext cx="215520" cy="213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2" idx="0"/>
          </p:cNvCxnSpPr>
          <p:nvPr/>
        </p:nvCxnSpPr>
        <p:spPr>
          <a:xfrm flipV="1">
            <a:off x="5021835" y="4110967"/>
            <a:ext cx="144444" cy="226145"/>
          </a:xfrm>
          <a:prstGeom prst="line">
            <a:avLst/>
          </a:prstGeom>
        </p:spPr>
        <p:style>
          <a:lnRef idx="1">
            <a:schemeClr val="accent1"/>
          </a:lnRef>
          <a:fillRef idx="0">
            <a:schemeClr val="accent1"/>
          </a:fillRef>
          <a:effectRef idx="0">
            <a:schemeClr val="accent1"/>
          </a:effectRef>
          <a:fontRef idx="minor">
            <a:schemeClr val="tx1"/>
          </a:fontRef>
        </p:style>
      </p:cxnSp>
      <p:sp>
        <p:nvSpPr>
          <p:cNvPr id="30" name="Cloud Callout 29"/>
          <p:cNvSpPr/>
          <p:nvPr/>
        </p:nvSpPr>
        <p:spPr>
          <a:xfrm>
            <a:off x="3606375" y="2219066"/>
            <a:ext cx="1487682" cy="284724"/>
          </a:xfrm>
          <a:prstGeom prst="cloudCallout">
            <a:avLst>
              <a:gd name="adj1" fmla="val -9835"/>
              <a:gd name="adj2" fmla="val 110134"/>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US" sz="800" dirty="0" smtClean="0">
                <a:solidFill>
                  <a:schemeClr val="tx2"/>
                </a:solidFill>
                <a:latin typeface="+mn-lt"/>
              </a:rPr>
              <a:t>Internet</a:t>
            </a:r>
          </a:p>
        </p:txBody>
      </p:sp>
      <p:sp>
        <p:nvSpPr>
          <p:cNvPr id="34" name="TextBox 33"/>
          <p:cNvSpPr txBox="1"/>
          <p:nvPr/>
        </p:nvSpPr>
        <p:spPr>
          <a:xfrm>
            <a:off x="6726357" y="2702622"/>
            <a:ext cx="360996"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or</a:t>
            </a:r>
          </a:p>
        </p:txBody>
      </p:sp>
      <p:pic>
        <p:nvPicPr>
          <p:cNvPr id="35" name="Picture 34"/>
          <p:cNvPicPr>
            <a:picLocks noChangeAspect="1"/>
          </p:cNvPicPr>
          <p:nvPr/>
        </p:nvPicPr>
        <p:blipFill>
          <a:blip r:embed="rId6"/>
          <a:stretch>
            <a:fillRect/>
          </a:stretch>
        </p:blipFill>
        <p:spPr>
          <a:xfrm>
            <a:off x="6254889" y="2989764"/>
            <a:ext cx="565670" cy="410049"/>
          </a:xfrm>
          <a:prstGeom prst="rect">
            <a:avLst/>
          </a:prstGeom>
        </p:spPr>
      </p:pic>
      <p:pic>
        <p:nvPicPr>
          <p:cNvPr id="36" name="Picture 35"/>
          <p:cNvPicPr>
            <a:picLocks noChangeAspect="1"/>
          </p:cNvPicPr>
          <p:nvPr/>
        </p:nvPicPr>
        <p:blipFill>
          <a:blip r:embed="rId7"/>
          <a:stretch>
            <a:fillRect/>
          </a:stretch>
        </p:blipFill>
        <p:spPr>
          <a:xfrm>
            <a:off x="6833511" y="3003057"/>
            <a:ext cx="686104" cy="192400"/>
          </a:xfrm>
          <a:prstGeom prst="rect">
            <a:avLst/>
          </a:prstGeom>
        </p:spPr>
      </p:pic>
      <p:pic>
        <p:nvPicPr>
          <p:cNvPr id="37" name="Picture 36"/>
          <p:cNvPicPr>
            <a:picLocks noChangeAspect="1"/>
          </p:cNvPicPr>
          <p:nvPr/>
        </p:nvPicPr>
        <p:blipFill>
          <a:blip r:embed="rId8"/>
          <a:stretch>
            <a:fillRect/>
          </a:stretch>
        </p:blipFill>
        <p:spPr>
          <a:xfrm>
            <a:off x="6820560" y="3239170"/>
            <a:ext cx="699056" cy="245875"/>
          </a:xfrm>
          <a:prstGeom prst="rect">
            <a:avLst/>
          </a:prstGeom>
        </p:spPr>
      </p:pic>
      <p:pic>
        <p:nvPicPr>
          <p:cNvPr id="38" name="Picture 37"/>
          <p:cNvPicPr>
            <a:picLocks noChangeAspect="1"/>
          </p:cNvPicPr>
          <p:nvPr/>
        </p:nvPicPr>
        <p:blipFill>
          <a:blip r:embed="rId9"/>
          <a:stretch>
            <a:fillRect/>
          </a:stretch>
        </p:blipFill>
        <p:spPr>
          <a:xfrm>
            <a:off x="6886861" y="4232878"/>
            <a:ext cx="734438" cy="257053"/>
          </a:xfrm>
          <a:prstGeom prst="rect">
            <a:avLst/>
          </a:prstGeom>
        </p:spPr>
      </p:pic>
      <p:pic>
        <p:nvPicPr>
          <p:cNvPr id="39" name="Picture 38"/>
          <p:cNvPicPr>
            <a:picLocks noChangeAspect="1"/>
          </p:cNvPicPr>
          <p:nvPr/>
        </p:nvPicPr>
        <p:blipFill>
          <a:blip r:embed="rId10"/>
          <a:stretch>
            <a:fillRect/>
          </a:stretch>
        </p:blipFill>
        <p:spPr>
          <a:xfrm>
            <a:off x="7618321" y="4275550"/>
            <a:ext cx="577574" cy="591576"/>
          </a:xfrm>
          <a:prstGeom prst="rect">
            <a:avLst/>
          </a:prstGeom>
        </p:spPr>
      </p:pic>
      <p:pic>
        <p:nvPicPr>
          <p:cNvPr id="40" name="Picture 39"/>
          <p:cNvPicPr>
            <a:picLocks noChangeAspect="1"/>
          </p:cNvPicPr>
          <p:nvPr/>
        </p:nvPicPr>
        <p:blipFill>
          <a:blip r:embed="rId11"/>
          <a:stretch>
            <a:fillRect/>
          </a:stretch>
        </p:blipFill>
        <p:spPr>
          <a:xfrm>
            <a:off x="6886861" y="4545227"/>
            <a:ext cx="682859" cy="300310"/>
          </a:xfrm>
          <a:prstGeom prst="rect">
            <a:avLst/>
          </a:prstGeom>
        </p:spPr>
      </p:pic>
      <p:sp>
        <p:nvSpPr>
          <p:cNvPr id="41" name="TextBox 40"/>
          <p:cNvSpPr txBox="1"/>
          <p:nvPr/>
        </p:nvSpPr>
        <p:spPr>
          <a:xfrm>
            <a:off x="360682" y="3967904"/>
            <a:ext cx="1582484" cy="286232"/>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2"/>
                </a:solidFill>
                <a:latin typeface="+mn-lt"/>
              </a:rPr>
              <a:t>L3 Load balancer</a:t>
            </a:r>
          </a:p>
        </p:txBody>
      </p:sp>
    </p:spTree>
    <p:extLst>
      <p:ext uri="{BB962C8B-B14F-4D97-AF65-F5344CB8AC3E}">
        <p14:creationId xmlns:p14="http://schemas.microsoft.com/office/powerpoint/2010/main" val="1431578821"/>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ounded Rectangle 13"/>
          <p:cNvSpPr>
            <a:spLocks noChangeArrowheads="1"/>
          </p:cNvSpPr>
          <p:nvPr/>
        </p:nvSpPr>
        <p:spPr bwMode="auto">
          <a:xfrm>
            <a:off x="501636" y="3141087"/>
            <a:ext cx="1238250" cy="1479550"/>
          </a:xfrm>
          <a:prstGeom prst="roundRect">
            <a:avLst>
              <a:gd name="adj" fmla="val 6542"/>
            </a:avLst>
          </a:prstGeom>
          <a:solidFill>
            <a:schemeClr val="bg1"/>
          </a:solidFill>
          <a:ln>
            <a:noFill/>
          </a:ln>
          <a:effectLst>
            <a:outerShdw blurRad="50800" dist="38100" dir="5400000" algn="t" rotWithShape="0">
              <a:prstClr val="black">
                <a:alpha val="40000"/>
              </a:prstClr>
            </a:outerShdw>
          </a:effectLst>
          <a:extLst/>
        </p:spPr>
        <p:txBody>
          <a:bodyPr lIns="137160" tIns="102870" rIns="102870" bIns="102870" anchor="ctr"/>
          <a:lstStyle/>
          <a:p>
            <a:pPr algn="ctr" fontAlgn="base">
              <a:lnSpc>
                <a:spcPct val="90000"/>
              </a:lnSpc>
              <a:spcBef>
                <a:spcPts val="450"/>
              </a:spcBef>
              <a:spcAft>
                <a:spcPct val="0"/>
              </a:spcAft>
            </a:pPr>
            <a:endParaRPr lang="en-US" sz="1500" dirty="0">
              <a:solidFill>
                <a:srgbClr val="FFFFFF"/>
              </a:solidFill>
              <a:latin typeface="Museo Sans For Dell" pitchFamily="2" charset="0"/>
            </a:endParaRPr>
          </a:p>
        </p:txBody>
      </p:sp>
      <p:sp>
        <p:nvSpPr>
          <p:cNvPr id="174" name="Title 173"/>
          <p:cNvSpPr>
            <a:spLocks noGrp="1"/>
          </p:cNvSpPr>
          <p:nvPr>
            <p:ph type="title"/>
          </p:nvPr>
        </p:nvSpPr>
        <p:spPr/>
        <p:txBody>
          <a:bodyPr>
            <a:normAutofit fontScale="90000"/>
          </a:bodyPr>
          <a:lstStyle/>
          <a:p>
            <a:r>
              <a:rPr lang="en-US" dirty="0" smtClean="0"/>
              <a:t>Transform NGFW economics and Data Center agility </a:t>
            </a:r>
            <a:endParaRPr lang="en-US" dirty="0"/>
          </a:p>
        </p:txBody>
      </p:sp>
      <p:sp>
        <p:nvSpPr>
          <p:cNvPr id="253" name="Text Box 22"/>
          <p:cNvSpPr txBox="1">
            <a:spLocks noChangeArrowheads="1"/>
          </p:cNvSpPr>
          <p:nvPr/>
        </p:nvSpPr>
        <p:spPr bwMode="auto">
          <a:xfrm>
            <a:off x="5277935" y="2017847"/>
            <a:ext cx="666957" cy="138499"/>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pPr>
            <a:r>
              <a:rPr lang="en-US" sz="900" dirty="0">
                <a:solidFill>
                  <a:srgbClr val="595959"/>
                </a:solidFill>
                <a:latin typeface="Museo Sans For Dell" pitchFamily="2" charset="0"/>
                <a:ea typeface="ＭＳ Ｐゴシック" pitchFamily="34" charset="-128"/>
              </a:rPr>
              <a:t>10GbE </a:t>
            </a:r>
          </a:p>
        </p:txBody>
      </p:sp>
      <p:sp>
        <p:nvSpPr>
          <p:cNvPr id="254" name="Text Box 22"/>
          <p:cNvSpPr txBox="1">
            <a:spLocks noChangeArrowheads="1"/>
          </p:cNvSpPr>
          <p:nvPr/>
        </p:nvSpPr>
        <p:spPr bwMode="auto">
          <a:xfrm>
            <a:off x="7352419" y="1793627"/>
            <a:ext cx="1292862" cy="123111"/>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pPr>
            <a:r>
              <a:rPr lang="en-US" sz="800" b="1" dirty="0">
                <a:solidFill>
                  <a:srgbClr val="595959"/>
                </a:solidFill>
                <a:latin typeface="Museo Sans For Dell" pitchFamily="2" charset="0"/>
                <a:ea typeface="ＭＳ Ｐゴシック" pitchFamily="34" charset="-128"/>
              </a:rPr>
              <a:t>Dell Networking S5000</a:t>
            </a:r>
          </a:p>
        </p:txBody>
      </p:sp>
      <p:sp>
        <p:nvSpPr>
          <p:cNvPr id="256" name="Text Box 22"/>
          <p:cNvSpPr txBox="1">
            <a:spLocks noChangeArrowheads="1"/>
          </p:cNvSpPr>
          <p:nvPr/>
        </p:nvSpPr>
        <p:spPr bwMode="auto">
          <a:xfrm>
            <a:off x="7808570" y="2262729"/>
            <a:ext cx="866311" cy="246221"/>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pPr>
            <a:r>
              <a:rPr lang="en-US" sz="800" b="1" dirty="0">
                <a:solidFill>
                  <a:srgbClr val="595959"/>
                </a:solidFill>
                <a:latin typeface="Museo Sans For Dell" pitchFamily="2" charset="0"/>
                <a:ea typeface="ＭＳ Ｐゴシック" pitchFamily="34" charset="-128"/>
              </a:rPr>
              <a:t>SuperMassive 9800</a:t>
            </a:r>
          </a:p>
        </p:txBody>
      </p:sp>
      <p:cxnSp>
        <p:nvCxnSpPr>
          <p:cNvPr id="262" name="Straight Connector 261"/>
          <p:cNvCxnSpPr>
            <a:stCxn id="137" idx="0"/>
            <a:endCxn id="120" idx="2"/>
          </p:cNvCxnSpPr>
          <p:nvPr/>
        </p:nvCxnSpPr>
        <p:spPr bwMode="auto">
          <a:xfrm flipV="1">
            <a:off x="6614936" y="1927174"/>
            <a:ext cx="338624" cy="339751"/>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63" name="Straight Connector 262"/>
          <p:cNvCxnSpPr>
            <a:stCxn id="136" idx="0"/>
            <a:endCxn id="120" idx="2"/>
          </p:cNvCxnSpPr>
          <p:nvPr/>
        </p:nvCxnSpPr>
        <p:spPr bwMode="auto">
          <a:xfrm flipV="1">
            <a:off x="5815914" y="1927174"/>
            <a:ext cx="1137646" cy="339751"/>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64" name="Straight Connector 263"/>
          <p:cNvCxnSpPr>
            <a:stCxn id="136" idx="0"/>
            <a:endCxn id="119" idx="2"/>
          </p:cNvCxnSpPr>
          <p:nvPr/>
        </p:nvCxnSpPr>
        <p:spPr bwMode="auto">
          <a:xfrm flipV="1">
            <a:off x="5815920" y="1925820"/>
            <a:ext cx="377793" cy="341105"/>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65" name="Straight Connector 264"/>
          <p:cNvCxnSpPr>
            <a:stCxn id="137" idx="0"/>
            <a:endCxn id="119" idx="2"/>
          </p:cNvCxnSpPr>
          <p:nvPr/>
        </p:nvCxnSpPr>
        <p:spPr bwMode="auto">
          <a:xfrm flipH="1" flipV="1">
            <a:off x="6193713" y="1925820"/>
            <a:ext cx="421229" cy="341105"/>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66" name="Straight Connector 265"/>
          <p:cNvCxnSpPr>
            <a:stCxn id="139" idx="0"/>
            <a:endCxn id="120" idx="2"/>
          </p:cNvCxnSpPr>
          <p:nvPr/>
        </p:nvCxnSpPr>
        <p:spPr bwMode="auto">
          <a:xfrm flipH="1" flipV="1">
            <a:off x="6953566" y="1927173"/>
            <a:ext cx="488157" cy="333976"/>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67" name="Straight Connector 266"/>
          <p:cNvCxnSpPr>
            <a:stCxn id="139" idx="0"/>
            <a:endCxn id="119" idx="2"/>
          </p:cNvCxnSpPr>
          <p:nvPr/>
        </p:nvCxnSpPr>
        <p:spPr bwMode="auto">
          <a:xfrm flipH="1" flipV="1">
            <a:off x="6193707" y="1925818"/>
            <a:ext cx="1248010" cy="335330"/>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50" name="Rectangle 449"/>
          <p:cNvSpPr/>
          <p:nvPr/>
        </p:nvSpPr>
        <p:spPr>
          <a:xfrm>
            <a:off x="1217098" y="786579"/>
            <a:ext cx="6753948" cy="535467"/>
          </a:xfrm>
          <a:prstGeom prst="rect">
            <a:avLst/>
          </a:prstGeom>
        </p:spPr>
        <p:txBody>
          <a:bodyPr wrap="square" lIns="91366" tIns="45688" rIns="91366" bIns="45688">
            <a:spAutoFit/>
          </a:bodyPr>
          <a:lstStyle/>
          <a:p>
            <a:pPr marL="233171" indent="-233171" algn="ctr" fontAlgn="base">
              <a:lnSpc>
                <a:spcPct val="90000"/>
              </a:lnSpc>
              <a:spcBef>
                <a:spcPts val="100"/>
              </a:spcBef>
              <a:spcAft>
                <a:spcPts val="100"/>
              </a:spcAft>
              <a:buClr>
                <a:srgbClr val="0085C3"/>
              </a:buClr>
            </a:pPr>
            <a:r>
              <a:rPr lang="en-US" sz="1600" dirty="0" smtClean="0">
                <a:solidFill>
                  <a:srgbClr val="444444"/>
                </a:solidFill>
                <a:latin typeface="Museo Sans For Dell" pitchFamily="2" charset="0"/>
              </a:rPr>
              <a:t>Dell can deliver </a:t>
            </a:r>
            <a:r>
              <a:rPr lang="en-US" sz="1600" b="1" dirty="0" smtClean="0">
                <a:solidFill>
                  <a:srgbClr val="444444"/>
                </a:solidFill>
                <a:latin typeface="Museo Sans For Dell" pitchFamily="2" charset="0"/>
              </a:rPr>
              <a:t>cost savings </a:t>
            </a:r>
            <a:r>
              <a:rPr lang="en-US" sz="1600" dirty="0" smtClean="0">
                <a:solidFill>
                  <a:srgbClr val="444444"/>
                </a:solidFill>
                <a:latin typeface="Museo Sans For Dell" pitchFamily="2" charset="0"/>
              </a:rPr>
              <a:t>up to </a:t>
            </a:r>
            <a:r>
              <a:rPr lang="en-US" sz="1600" b="1" dirty="0" smtClean="0">
                <a:solidFill>
                  <a:srgbClr val="444444"/>
                </a:solidFill>
                <a:latin typeface="Museo Sans For Dell" pitchFamily="2" charset="0"/>
              </a:rPr>
              <a:t>85%</a:t>
            </a:r>
            <a:r>
              <a:rPr lang="en-US" sz="1600" b="1" baseline="30000" dirty="0" smtClean="0">
                <a:solidFill>
                  <a:srgbClr val="444444"/>
                </a:solidFill>
                <a:latin typeface="Museo Sans For Dell" pitchFamily="2" charset="0"/>
              </a:rPr>
              <a:t>*</a:t>
            </a:r>
            <a:r>
              <a:rPr lang="en-US" sz="1600" b="1" dirty="0" smtClean="0">
                <a:solidFill>
                  <a:srgbClr val="444444"/>
                </a:solidFill>
                <a:latin typeface="Museo Sans For Dell" pitchFamily="2" charset="0"/>
              </a:rPr>
              <a:t> lower </a:t>
            </a:r>
            <a:r>
              <a:rPr lang="en-US" sz="1600" dirty="0" smtClean="0">
                <a:solidFill>
                  <a:srgbClr val="444444"/>
                </a:solidFill>
                <a:latin typeface="Museo Sans For Dell" pitchFamily="2" charset="0"/>
              </a:rPr>
              <a:t>than Cisco, 57% lower than Palo Alto Networks and up to </a:t>
            </a:r>
            <a:r>
              <a:rPr lang="en-US" sz="1600" b="1" dirty="0" smtClean="0">
                <a:solidFill>
                  <a:srgbClr val="444444"/>
                </a:solidFill>
                <a:latin typeface="Museo Sans For Dell" pitchFamily="2" charset="0"/>
              </a:rPr>
              <a:t>53%</a:t>
            </a:r>
            <a:r>
              <a:rPr lang="en-US" sz="1600" b="1" baseline="30000" dirty="0" smtClean="0">
                <a:solidFill>
                  <a:srgbClr val="444444"/>
                </a:solidFill>
                <a:latin typeface="Museo Sans For Dell" pitchFamily="2" charset="0"/>
              </a:rPr>
              <a:t>*</a:t>
            </a:r>
            <a:r>
              <a:rPr lang="en-US" sz="1600" b="1" dirty="0" smtClean="0">
                <a:solidFill>
                  <a:srgbClr val="444444"/>
                </a:solidFill>
                <a:latin typeface="Museo Sans For Dell" pitchFamily="2" charset="0"/>
              </a:rPr>
              <a:t> lower </a:t>
            </a:r>
            <a:r>
              <a:rPr lang="en-US" sz="1600" dirty="0" smtClean="0">
                <a:solidFill>
                  <a:srgbClr val="444444"/>
                </a:solidFill>
                <a:latin typeface="Museo Sans For Dell" pitchFamily="2" charset="0"/>
              </a:rPr>
              <a:t>than </a:t>
            </a:r>
            <a:r>
              <a:rPr lang="en-US" sz="1600" dirty="0" err="1" smtClean="0">
                <a:solidFill>
                  <a:srgbClr val="444444"/>
                </a:solidFill>
                <a:latin typeface="Museo Sans For Dell" pitchFamily="2" charset="0"/>
              </a:rPr>
              <a:t>Fortinet</a:t>
            </a:r>
            <a:endParaRPr lang="en-US" sz="1600" dirty="0">
              <a:solidFill>
                <a:srgbClr val="444444"/>
              </a:solidFill>
              <a:latin typeface="Museo Sans For Dell" pitchFamily="2" charset="0"/>
            </a:endParaRPr>
          </a:p>
        </p:txBody>
      </p:sp>
      <p:sp>
        <p:nvSpPr>
          <p:cNvPr id="451" name="Rounded Rectangle 450"/>
          <p:cNvSpPr/>
          <p:nvPr/>
        </p:nvSpPr>
        <p:spPr bwMode="gray">
          <a:xfrm>
            <a:off x="1529731" y="1386375"/>
            <a:ext cx="2480807" cy="281080"/>
          </a:xfrm>
          <a:prstGeom prst="roundRect">
            <a:avLst>
              <a:gd name="adj" fmla="val 12486"/>
            </a:avLst>
          </a:prstGeom>
          <a:solidFill>
            <a:schemeClr val="bg1"/>
          </a:solidFill>
          <a:ln>
            <a:noFill/>
          </a:ln>
          <a:effectLst/>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137048" rIns="0" bIns="137048" numCol="1" spcCol="1270" anchor="ctr" anchorCtr="0">
            <a:noAutofit/>
          </a:bodyPr>
          <a:lstStyle/>
          <a:p>
            <a:pPr algn="ctr" defTabSz="888272">
              <a:lnSpc>
                <a:spcPct val="90000"/>
              </a:lnSpc>
              <a:spcBef>
                <a:spcPts val="200"/>
              </a:spcBef>
            </a:pPr>
            <a:r>
              <a:rPr lang="en-US" sz="1400" b="1" dirty="0">
                <a:solidFill>
                  <a:srgbClr val="FFFFFF"/>
                </a:solidFill>
              </a:rPr>
              <a:t>Competitor Deployment</a:t>
            </a:r>
          </a:p>
        </p:txBody>
      </p:sp>
      <p:sp>
        <p:nvSpPr>
          <p:cNvPr id="453" name="Rounded Rectangle 452"/>
          <p:cNvSpPr/>
          <p:nvPr/>
        </p:nvSpPr>
        <p:spPr bwMode="gray">
          <a:xfrm>
            <a:off x="5349729" y="1386375"/>
            <a:ext cx="2450368" cy="281080"/>
          </a:xfrm>
          <a:prstGeom prst="roundRect">
            <a:avLst>
              <a:gd name="adj" fmla="val 12486"/>
            </a:avLst>
          </a:prstGeom>
          <a:solidFill>
            <a:schemeClr val="accent4"/>
          </a:solidFill>
          <a:ln>
            <a:noFill/>
          </a:ln>
          <a:effectLst/>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137048" rIns="0" bIns="137048" numCol="1" spcCol="1270" anchor="ctr" anchorCtr="0">
            <a:noAutofit/>
          </a:bodyPr>
          <a:lstStyle/>
          <a:p>
            <a:pPr algn="ctr" defTabSz="888272">
              <a:lnSpc>
                <a:spcPct val="90000"/>
              </a:lnSpc>
              <a:spcBef>
                <a:spcPts val="200"/>
              </a:spcBef>
            </a:pPr>
            <a:r>
              <a:rPr lang="en-US" sz="1400" b="1" dirty="0">
                <a:solidFill>
                  <a:srgbClr val="FFFFFF"/>
                </a:solidFill>
              </a:rPr>
              <a:t>Dell FireWALL Sandwich</a:t>
            </a:r>
          </a:p>
        </p:txBody>
      </p:sp>
      <p:cxnSp>
        <p:nvCxnSpPr>
          <p:cNvPr id="457" name="Straight Connector 456"/>
          <p:cNvCxnSpPr/>
          <p:nvPr/>
        </p:nvCxnSpPr>
        <p:spPr>
          <a:xfrm>
            <a:off x="469134" y="3041931"/>
            <a:ext cx="8205747" cy="1"/>
          </a:xfrm>
          <a:prstGeom prst="line">
            <a:avLst/>
          </a:prstGeom>
          <a:ln w="28575" cap="rnd">
            <a:solidFill>
              <a:schemeClr val="bg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 name="Picture 5" descr="dell_white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851" y="4344991"/>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ounded Rectangle 13"/>
          <p:cNvSpPr>
            <a:spLocks noChangeArrowheads="1"/>
          </p:cNvSpPr>
          <p:nvPr/>
        </p:nvSpPr>
        <p:spPr bwMode="auto">
          <a:xfrm>
            <a:off x="1862676" y="3133725"/>
            <a:ext cx="1238250" cy="1479550"/>
          </a:xfrm>
          <a:prstGeom prst="roundRect">
            <a:avLst>
              <a:gd name="adj" fmla="val 6542"/>
            </a:avLst>
          </a:prstGeom>
          <a:solidFill>
            <a:schemeClr val="bg1"/>
          </a:solidFill>
          <a:ln>
            <a:noFill/>
          </a:ln>
          <a:effectLst>
            <a:outerShdw blurRad="50800" dist="38100" dir="5400000" algn="t" rotWithShape="0">
              <a:prstClr val="black">
                <a:alpha val="40000"/>
              </a:prstClr>
            </a:outerShdw>
          </a:effectLst>
          <a:extLst/>
        </p:spPr>
        <p:txBody>
          <a:bodyPr lIns="137160" tIns="102870" rIns="102870" bIns="102870" anchor="ctr"/>
          <a:lstStyle/>
          <a:p>
            <a:pPr algn="ctr" fontAlgn="base">
              <a:lnSpc>
                <a:spcPct val="90000"/>
              </a:lnSpc>
              <a:spcBef>
                <a:spcPts val="450"/>
              </a:spcBef>
              <a:spcAft>
                <a:spcPct val="0"/>
              </a:spcAft>
            </a:pPr>
            <a:endParaRPr lang="en-US" sz="1500" dirty="0">
              <a:solidFill>
                <a:srgbClr val="FFFFFF"/>
              </a:solidFill>
              <a:latin typeface="Museo Sans For Dell" pitchFamily="2" charset="0"/>
            </a:endParaRPr>
          </a:p>
        </p:txBody>
      </p:sp>
      <p:sp>
        <p:nvSpPr>
          <p:cNvPr id="104" name="Rounded Rectangle 14"/>
          <p:cNvSpPr>
            <a:spLocks noChangeArrowheads="1"/>
          </p:cNvSpPr>
          <p:nvPr/>
        </p:nvSpPr>
        <p:spPr bwMode="auto">
          <a:xfrm>
            <a:off x="3213639" y="3133725"/>
            <a:ext cx="1238250" cy="1479550"/>
          </a:xfrm>
          <a:prstGeom prst="roundRect">
            <a:avLst>
              <a:gd name="adj" fmla="val 6542"/>
            </a:avLst>
          </a:prstGeom>
          <a:solidFill>
            <a:schemeClr val="bg1"/>
          </a:solidFill>
          <a:ln>
            <a:noFill/>
          </a:ln>
          <a:effectLst>
            <a:outerShdw blurRad="50800" dist="38100" dir="5400000" algn="t" rotWithShape="0">
              <a:prstClr val="black">
                <a:alpha val="40000"/>
              </a:prstClr>
            </a:outerShdw>
          </a:effectLst>
          <a:extLst/>
        </p:spPr>
        <p:txBody>
          <a:bodyPr lIns="137160" tIns="102870" rIns="102870" bIns="102870" anchor="ctr"/>
          <a:lstStyle/>
          <a:p>
            <a:pPr algn="ctr" fontAlgn="base">
              <a:lnSpc>
                <a:spcPct val="90000"/>
              </a:lnSpc>
              <a:spcBef>
                <a:spcPts val="450"/>
              </a:spcBef>
              <a:spcAft>
                <a:spcPct val="0"/>
              </a:spcAft>
            </a:pPr>
            <a:endParaRPr lang="en-US" sz="1500" dirty="0">
              <a:solidFill>
                <a:srgbClr val="FFFFFF"/>
              </a:solidFill>
              <a:latin typeface="Museo Sans For Dell" pitchFamily="2" charset="0"/>
            </a:endParaRPr>
          </a:p>
        </p:txBody>
      </p:sp>
      <p:sp>
        <p:nvSpPr>
          <p:cNvPr id="105" name="Rounded Rectangle 15"/>
          <p:cNvSpPr>
            <a:spLocks noChangeArrowheads="1"/>
          </p:cNvSpPr>
          <p:nvPr/>
        </p:nvSpPr>
        <p:spPr bwMode="auto">
          <a:xfrm>
            <a:off x="4563014" y="3133725"/>
            <a:ext cx="1238250" cy="1479550"/>
          </a:xfrm>
          <a:prstGeom prst="roundRect">
            <a:avLst>
              <a:gd name="adj" fmla="val 6542"/>
            </a:avLst>
          </a:prstGeom>
          <a:solidFill>
            <a:schemeClr val="bg1"/>
          </a:solidFill>
          <a:ln>
            <a:noFill/>
          </a:ln>
          <a:effectLst>
            <a:outerShdw blurRad="50800" dist="38100" dir="5400000" algn="t" rotWithShape="0">
              <a:prstClr val="black">
                <a:alpha val="40000"/>
              </a:prstClr>
            </a:outerShdw>
          </a:effectLst>
          <a:extLst/>
        </p:spPr>
        <p:txBody>
          <a:bodyPr lIns="137160" tIns="102870" rIns="102870" bIns="102870" anchor="ctr"/>
          <a:lstStyle/>
          <a:p>
            <a:pPr algn="ctr" fontAlgn="base">
              <a:lnSpc>
                <a:spcPct val="90000"/>
              </a:lnSpc>
              <a:spcBef>
                <a:spcPts val="450"/>
              </a:spcBef>
              <a:spcAft>
                <a:spcPct val="0"/>
              </a:spcAft>
            </a:pPr>
            <a:endParaRPr lang="en-US" sz="1500" dirty="0">
              <a:solidFill>
                <a:srgbClr val="FFFFFF"/>
              </a:solidFill>
              <a:latin typeface="Museo Sans For Dell" pitchFamily="2" charset="0"/>
            </a:endParaRPr>
          </a:p>
        </p:txBody>
      </p:sp>
      <p:sp>
        <p:nvSpPr>
          <p:cNvPr id="106" name="Rounded Rectangle 16"/>
          <p:cNvSpPr>
            <a:spLocks noChangeArrowheads="1"/>
          </p:cNvSpPr>
          <p:nvPr/>
        </p:nvSpPr>
        <p:spPr bwMode="auto">
          <a:xfrm>
            <a:off x="7263351" y="3133725"/>
            <a:ext cx="1238250" cy="1479550"/>
          </a:xfrm>
          <a:prstGeom prst="roundRect">
            <a:avLst>
              <a:gd name="adj" fmla="val 6542"/>
            </a:avLst>
          </a:prstGeom>
          <a:solidFill>
            <a:schemeClr val="bg1"/>
          </a:solidFill>
          <a:ln>
            <a:noFill/>
          </a:ln>
          <a:effectLst>
            <a:outerShdw blurRad="50800" dist="38100" dir="5400000" algn="t" rotWithShape="0">
              <a:prstClr val="black">
                <a:alpha val="40000"/>
              </a:prstClr>
            </a:outerShdw>
          </a:effectLst>
          <a:extLst/>
        </p:spPr>
        <p:txBody>
          <a:bodyPr lIns="137160" tIns="102870" rIns="102870" bIns="102870" anchor="ctr"/>
          <a:lstStyle/>
          <a:p>
            <a:pPr algn="ctr" fontAlgn="base">
              <a:lnSpc>
                <a:spcPct val="90000"/>
              </a:lnSpc>
              <a:spcBef>
                <a:spcPts val="450"/>
              </a:spcBef>
              <a:spcAft>
                <a:spcPct val="0"/>
              </a:spcAft>
            </a:pPr>
            <a:endParaRPr lang="en-US" sz="1500" dirty="0">
              <a:solidFill>
                <a:srgbClr val="FFFFFF"/>
              </a:solidFill>
              <a:latin typeface="Museo Sans For Dell" pitchFamily="2" charset="0"/>
            </a:endParaRPr>
          </a:p>
        </p:txBody>
      </p:sp>
      <p:sp>
        <p:nvSpPr>
          <p:cNvPr id="107" name="Rectangle 106"/>
          <p:cNvSpPr/>
          <p:nvPr/>
        </p:nvSpPr>
        <p:spPr>
          <a:xfrm>
            <a:off x="1899195" y="3536953"/>
            <a:ext cx="1165225" cy="646331"/>
          </a:xfrm>
          <a:prstGeom prst="rect">
            <a:avLst/>
          </a:prstGeom>
        </p:spPr>
        <p:txBody>
          <a:bodyPr lIns="0" rIns="0">
            <a:spAutoFit/>
          </a:bodyPr>
          <a:lstStyle/>
          <a:p>
            <a:pPr algn="ctr" fontAlgn="base">
              <a:spcBef>
                <a:spcPct val="0"/>
              </a:spcBef>
              <a:spcAft>
                <a:spcPct val="0"/>
              </a:spcAft>
              <a:defRPr/>
            </a:pPr>
            <a:r>
              <a:rPr lang="en-US" sz="1200" dirty="0">
                <a:solidFill>
                  <a:srgbClr val="FFFFFF"/>
                </a:solidFill>
                <a:latin typeface="Museo Sans For Dell" pitchFamily="2" charset="0"/>
              </a:rPr>
              <a:t>The price of the Cisco ASA CX SSP-60</a:t>
            </a:r>
          </a:p>
        </p:txBody>
      </p:sp>
      <p:sp>
        <p:nvSpPr>
          <p:cNvPr id="108" name="Rounded Rectangle 22"/>
          <p:cNvSpPr>
            <a:spLocks noChangeArrowheads="1"/>
          </p:cNvSpPr>
          <p:nvPr/>
        </p:nvSpPr>
        <p:spPr bwMode="auto">
          <a:xfrm>
            <a:off x="5912389" y="3133725"/>
            <a:ext cx="1238250" cy="1479550"/>
          </a:xfrm>
          <a:prstGeom prst="roundRect">
            <a:avLst>
              <a:gd name="adj" fmla="val 6542"/>
            </a:avLst>
          </a:prstGeom>
          <a:solidFill>
            <a:schemeClr val="bg1"/>
          </a:solidFill>
          <a:ln>
            <a:noFill/>
          </a:ln>
          <a:effectLst>
            <a:outerShdw blurRad="50800" dist="38100" dir="5400000" algn="t" rotWithShape="0">
              <a:prstClr val="black">
                <a:alpha val="40000"/>
              </a:prstClr>
            </a:outerShdw>
          </a:effectLst>
          <a:extLst/>
        </p:spPr>
        <p:txBody>
          <a:bodyPr lIns="137160" tIns="102870" rIns="102870" bIns="102870" anchor="ctr"/>
          <a:lstStyle/>
          <a:p>
            <a:pPr algn="ctr" fontAlgn="base">
              <a:lnSpc>
                <a:spcPct val="90000"/>
              </a:lnSpc>
              <a:spcBef>
                <a:spcPts val="450"/>
              </a:spcBef>
              <a:spcAft>
                <a:spcPct val="0"/>
              </a:spcAft>
            </a:pPr>
            <a:endParaRPr lang="en-US" sz="1500" dirty="0">
              <a:solidFill>
                <a:srgbClr val="FFFFFF"/>
              </a:solidFill>
              <a:latin typeface="Museo Sans For Dell" pitchFamily="2" charset="0"/>
            </a:endParaRPr>
          </a:p>
        </p:txBody>
      </p:sp>
      <p:sp>
        <p:nvSpPr>
          <p:cNvPr id="109" name="Rectangle 108"/>
          <p:cNvSpPr/>
          <p:nvPr/>
        </p:nvSpPr>
        <p:spPr>
          <a:xfrm>
            <a:off x="3242220" y="3531559"/>
            <a:ext cx="1163637" cy="1015663"/>
          </a:xfrm>
          <a:prstGeom prst="rect">
            <a:avLst/>
          </a:prstGeom>
        </p:spPr>
        <p:txBody>
          <a:bodyPr lIns="0" rIns="0">
            <a:spAutoFit/>
          </a:bodyPr>
          <a:lstStyle/>
          <a:p>
            <a:pPr algn="ctr" fontAlgn="base">
              <a:spcBef>
                <a:spcPct val="0"/>
              </a:spcBef>
              <a:spcAft>
                <a:spcPct val="0"/>
              </a:spcAft>
              <a:defRPr/>
            </a:pPr>
            <a:r>
              <a:rPr lang="en-US" sz="1200" dirty="0">
                <a:solidFill>
                  <a:srgbClr val="FFFFFF"/>
                </a:solidFill>
                <a:latin typeface="Museo Sans For Dell" pitchFamily="2" charset="0"/>
              </a:rPr>
              <a:t>Better price per Protected Mbps than the Palo Alto Networks</a:t>
            </a:r>
          </a:p>
          <a:p>
            <a:pPr algn="ctr" fontAlgn="base">
              <a:spcBef>
                <a:spcPct val="0"/>
              </a:spcBef>
              <a:spcAft>
                <a:spcPct val="0"/>
              </a:spcAft>
              <a:defRPr/>
            </a:pPr>
            <a:r>
              <a:rPr lang="en-US" sz="1200" dirty="0">
                <a:solidFill>
                  <a:srgbClr val="FFFFFF"/>
                </a:solidFill>
                <a:latin typeface="Museo Sans For Dell" pitchFamily="2" charset="0"/>
              </a:rPr>
              <a:t>5060</a:t>
            </a:r>
          </a:p>
        </p:txBody>
      </p:sp>
      <p:sp>
        <p:nvSpPr>
          <p:cNvPr id="110" name="Rectangle 109"/>
          <p:cNvSpPr/>
          <p:nvPr/>
        </p:nvSpPr>
        <p:spPr>
          <a:xfrm>
            <a:off x="4599532" y="3536953"/>
            <a:ext cx="1165225" cy="830997"/>
          </a:xfrm>
          <a:prstGeom prst="rect">
            <a:avLst/>
          </a:prstGeom>
        </p:spPr>
        <p:txBody>
          <a:bodyPr lIns="0" rIns="0">
            <a:spAutoFit/>
          </a:bodyPr>
          <a:lstStyle/>
          <a:p>
            <a:pPr algn="ctr" fontAlgn="base">
              <a:spcBef>
                <a:spcPct val="0"/>
              </a:spcBef>
              <a:spcAft>
                <a:spcPct val="0"/>
              </a:spcAft>
              <a:defRPr/>
            </a:pPr>
            <a:r>
              <a:rPr lang="en-US" sz="1200" dirty="0">
                <a:solidFill>
                  <a:srgbClr val="FFFFFF"/>
                </a:solidFill>
                <a:latin typeface="Museo Sans For Dell" pitchFamily="2" charset="0"/>
              </a:rPr>
              <a:t>Higher IPS throughput than the Check Point</a:t>
            </a:r>
          </a:p>
          <a:p>
            <a:pPr algn="ctr" fontAlgn="base">
              <a:spcBef>
                <a:spcPct val="0"/>
              </a:spcBef>
              <a:spcAft>
                <a:spcPct val="0"/>
              </a:spcAft>
              <a:defRPr/>
            </a:pPr>
            <a:endParaRPr lang="en-US" sz="1200" dirty="0">
              <a:solidFill>
                <a:srgbClr val="FFFFFF"/>
              </a:solidFill>
              <a:latin typeface="Museo Sans For Dell" pitchFamily="2" charset="0"/>
            </a:endParaRPr>
          </a:p>
        </p:txBody>
      </p:sp>
      <p:sp>
        <p:nvSpPr>
          <p:cNvPr id="111" name="Rectangle 110"/>
          <p:cNvSpPr/>
          <p:nvPr/>
        </p:nvSpPr>
        <p:spPr>
          <a:xfrm>
            <a:off x="5950489" y="3536953"/>
            <a:ext cx="1163637" cy="646331"/>
          </a:xfrm>
          <a:prstGeom prst="rect">
            <a:avLst/>
          </a:prstGeom>
        </p:spPr>
        <p:txBody>
          <a:bodyPr lIns="0" rIns="0">
            <a:spAutoFit/>
          </a:bodyPr>
          <a:lstStyle/>
          <a:p>
            <a:pPr algn="ctr" fontAlgn="base">
              <a:spcBef>
                <a:spcPct val="0"/>
              </a:spcBef>
              <a:spcAft>
                <a:spcPct val="0"/>
              </a:spcAft>
              <a:defRPr/>
            </a:pPr>
            <a:r>
              <a:rPr lang="en-US" sz="1200" dirty="0">
                <a:solidFill>
                  <a:srgbClr val="FFFFFF"/>
                </a:solidFill>
                <a:latin typeface="Museo Sans For Dell" pitchFamily="2" charset="0"/>
              </a:rPr>
              <a:t>Higher IPS throughput than the </a:t>
            </a:r>
            <a:r>
              <a:rPr lang="en-US" sz="1200" dirty="0" err="1">
                <a:solidFill>
                  <a:srgbClr val="FFFFFF"/>
                </a:solidFill>
                <a:latin typeface="Museo Sans For Dell" pitchFamily="2" charset="0"/>
              </a:rPr>
              <a:t>Fortinet</a:t>
            </a:r>
            <a:r>
              <a:rPr lang="en-US" sz="1200" dirty="0">
                <a:solidFill>
                  <a:srgbClr val="FFFFFF"/>
                </a:solidFill>
                <a:latin typeface="Museo Sans For Dell" pitchFamily="2" charset="0"/>
              </a:rPr>
              <a:t>  </a:t>
            </a:r>
          </a:p>
        </p:txBody>
      </p:sp>
      <p:sp>
        <p:nvSpPr>
          <p:cNvPr id="112" name="Rectangle 111"/>
          <p:cNvSpPr/>
          <p:nvPr/>
        </p:nvSpPr>
        <p:spPr>
          <a:xfrm>
            <a:off x="7280820" y="3531558"/>
            <a:ext cx="1201737" cy="830997"/>
          </a:xfrm>
          <a:prstGeom prst="rect">
            <a:avLst/>
          </a:prstGeom>
        </p:spPr>
        <p:txBody>
          <a:bodyPr lIns="0" rIns="0">
            <a:spAutoFit/>
          </a:bodyPr>
          <a:lstStyle/>
          <a:p>
            <a:pPr algn="ctr" fontAlgn="base">
              <a:spcBef>
                <a:spcPct val="0"/>
              </a:spcBef>
              <a:spcAft>
                <a:spcPct val="0"/>
              </a:spcAft>
              <a:defRPr/>
            </a:pPr>
            <a:r>
              <a:rPr lang="en-US" sz="1200" dirty="0">
                <a:solidFill>
                  <a:srgbClr val="FFFFFF"/>
                </a:solidFill>
                <a:latin typeface="Museo Sans For Dell" pitchFamily="2" charset="0"/>
              </a:rPr>
              <a:t> Better scalability (connections/s) than Palo Alto Networks</a:t>
            </a:r>
          </a:p>
        </p:txBody>
      </p:sp>
      <p:sp>
        <p:nvSpPr>
          <p:cNvPr id="113" name="Rectangle 112"/>
          <p:cNvSpPr/>
          <p:nvPr/>
        </p:nvSpPr>
        <p:spPr>
          <a:xfrm>
            <a:off x="2168258" y="3179763"/>
            <a:ext cx="671979" cy="415498"/>
          </a:xfrm>
          <a:prstGeom prst="rect">
            <a:avLst/>
          </a:prstGeom>
        </p:spPr>
        <p:txBody>
          <a:bodyPr wrap="none">
            <a:spAutoFit/>
          </a:bodyPr>
          <a:lstStyle/>
          <a:p>
            <a:pPr algn="ctr" fontAlgn="base">
              <a:spcBef>
                <a:spcPct val="0"/>
              </a:spcBef>
              <a:spcAft>
                <a:spcPct val="0"/>
              </a:spcAft>
              <a:defRPr/>
            </a:pPr>
            <a:r>
              <a:rPr lang="en-US" sz="2100" b="1" dirty="0">
                <a:solidFill>
                  <a:srgbClr val="FFFFFF"/>
                </a:solidFill>
                <a:latin typeface="Museo Sans For Dell" pitchFamily="2" charset="0"/>
              </a:rPr>
              <a:t>1/2</a:t>
            </a:r>
            <a:r>
              <a:rPr lang="en-US" sz="2100" b="1" baseline="30000" dirty="0">
                <a:solidFill>
                  <a:srgbClr val="FFFFFF"/>
                </a:solidFill>
                <a:latin typeface="Museo Sans For Dell" pitchFamily="2" charset="0"/>
              </a:rPr>
              <a:t>*</a:t>
            </a:r>
            <a:endParaRPr lang="en-US" sz="2100" b="1" dirty="0">
              <a:solidFill>
                <a:srgbClr val="FFFFFF"/>
              </a:solidFill>
              <a:latin typeface="Museo Sans For Dell" pitchFamily="2" charset="0"/>
            </a:endParaRPr>
          </a:p>
        </p:txBody>
      </p:sp>
      <p:sp>
        <p:nvSpPr>
          <p:cNvPr id="114" name="Rectangle 113"/>
          <p:cNvSpPr/>
          <p:nvPr/>
        </p:nvSpPr>
        <p:spPr>
          <a:xfrm>
            <a:off x="3423050" y="3179763"/>
            <a:ext cx="817853" cy="415498"/>
          </a:xfrm>
          <a:prstGeom prst="rect">
            <a:avLst/>
          </a:prstGeom>
        </p:spPr>
        <p:txBody>
          <a:bodyPr wrap="none">
            <a:spAutoFit/>
          </a:bodyPr>
          <a:lstStyle/>
          <a:p>
            <a:pPr algn="ctr" fontAlgn="base">
              <a:spcBef>
                <a:spcPct val="0"/>
              </a:spcBef>
              <a:spcAft>
                <a:spcPct val="0"/>
              </a:spcAft>
              <a:defRPr/>
            </a:pPr>
            <a:r>
              <a:rPr lang="en-US" sz="2100" b="1" dirty="0">
                <a:solidFill>
                  <a:srgbClr val="FFFFFF"/>
                </a:solidFill>
                <a:latin typeface="Museo Sans For Dell" pitchFamily="2" charset="0"/>
              </a:rPr>
              <a:t>40%</a:t>
            </a:r>
            <a:r>
              <a:rPr lang="en-US" sz="2100" b="1" baseline="30000" dirty="0">
                <a:solidFill>
                  <a:srgbClr val="FFFFFF"/>
                </a:solidFill>
                <a:latin typeface="Museo Sans For Dell" pitchFamily="2" charset="0"/>
              </a:rPr>
              <a:t>*</a:t>
            </a:r>
          </a:p>
        </p:txBody>
      </p:sp>
      <p:sp>
        <p:nvSpPr>
          <p:cNvPr id="115" name="Rectangle 114"/>
          <p:cNvSpPr/>
          <p:nvPr/>
        </p:nvSpPr>
        <p:spPr>
          <a:xfrm>
            <a:off x="4886231" y="3179763"/>
            <a:ext cx="591829" cy="415498"/>
          </a:xfrm>
          <a:prstGeom prst="rect">
            <a:avLst/>
          </a:prstGeom>
        </p:spPr>
        <p:txBody>
          <a:bodyPr wrap="none">
            <a:spAutoFit/>
          </a:bodyPr>
          <a:lstStyle/>
          <a:p>
            <a:pPr algn="ctr" fontAlgn="base">
              <a:spcBef>
                <a:spcPct val="0"/>
              </a:spcBef>
              <a:spcAft>
                <a:spcPct val="0"/>
              </a:spcAft>
              <a:defRPr/>
            </a:pPr>
            <a:r>
              <a:rPr lang="en-US" sz="2100" b="1" dirty="0">
                <a:solidFill>
                  <a:srgbClr val="FFFFFF"/>
                </a:solidFill>
                <a:latin typeface="Museo Sans For Dell" pitchFamily="2" charset="0"/>
              </a:rPr>
              <a:t>3X</a:t>
            </a:r>
            <a:r>
              <a:rPr lang="en-US" sz="2100" b="1" baseline="30000" dirty="0">
                <a:solidFill>
                  <a:srgbClr val="FFFFFF"/>
                </a:solidFill>
                <a:latin typeface="Museo Sans For Dell" pitchFamily="2" charset="0"/>
              </a:rPr>
              <a:t>*</a:t>
            </a:r>
            <a:endParaRPr lang="en-US" sz="2100" b="1" dirty="0">
              <a:solidFill>
                <a:srgbClr val="FFFFFF"/>
              </a:solidFill>
              <a:latin typeface="Museo Sans For Dell" pitchFamily="2" charset="0"/>
            </a:endParaRPr>
          </a:p>
        </p:txBody>
      </p:sp>
      <p:sp>
        <p:nvSpPr>
          <p:cNvPr id="116" name="Rectangle 115"/>
          <p:cNvSpPr/>
          <p:nvPr/>
        </p:nvSpPr>
        <p:spPr>
          <a:xfrm>
            <a:off x="6236392" y="3179763"/>
            <a:ext cx="593432" cy="415498"/>
          </a:xfrm>
          <a:prstGeom prst="rect">
            <a:avLst/>
          </a:prstGeom>
        </p:spPr>
        <p:txBody>
          <a:bodyPr wrap="none">
            <a:spAutoFit/>
          </a:bodyPr>
          <a:lstStyle/>
          <a:p>
            <a:pPr algn="ctr" fontAlgn="base">
              <a:spcBef>
                <a:spcPct val="0"/>
              </a:spcBef>
              <a:spcAft>
                <a:spcPct val="0"/>
              </a:spcAft>
              <a:defRPr/>
            </a:pPr>
            <a:r>
              <a:rPr lang="en-US" sz="2100" b="1" dirty="0">
                <a:solidFill>
                  <a:srgbClr val="FFFFFF"/>
                </a:solidFill>
                <a:latin typeface="Museo Sans For Dell" pitchFamily="2" charset="0"/>
              </a:rPr>
              <a:t>2X</a:t>
            </a:r>
            <a:r>
              <a:rPr lang="en-US" sz="2100" b="1" baseline="30000" dirty="0">
                <a:solidFill>
                  <a:srgbClr val="FFFFFF"/>
                </a:solidFill>
                <a:latin typeface="Museo Sans For Dell" pitchFamily="2" charset="0"/>
              </a:rPr>
              <a:t>*</a:t>
            </a:r>
            <a:endParaRPr lang="en-US" sz="2100" b="1" dirty="0">
              <a:solidFill>
                <a:srgbClr val="FFFFFF"/>
              </a:solidFill>
              <a:latin typeface="Museo Sans For Dell" pitchFamily="2" charset="0"/>
            </a:endParaRPr>
          </a:p>
        </p:txBody>
      </p:sp>
      <p:sp>
        <p:nvSpPr>
          <p:cNvPr id="117" name="Rectangle 116"/>
          <p:cNvSpPr/>
          <p:nvPr/>
        </p:nvSpPr>
        <p:spPr>
          <a:xfrm>
            <a:off x="7568937" y="3179763"/>
            <a:ext cx="593432" cy="415498"/>
          </a:xfrm>
          <a:prstGeom prst="rect">
            <a:avLst/>
          </a:prstGeom>
        </p:spPr>
        <p:txBody>
          <a:bodyPr wrap="none">
            <a:spAutoFit/>
          </a:bodyPr>
          <a:lstStyle/>
          <a:p>
            <a:pPr algn="ctr" fontAlgn="base">
              <a:spcBef>
                <a:spcPct val="0"/>
              </a:spcBef>
              <a:spcAft>
                <a:spcPct val="0"/>
              </a:spcAft>
              <a:defRPr/>
            </a:pPr>
            <a:r>
              <a:rPr lang="en-US" sz="2100" b="1" dirty="0">
                <a:solidFill>
                  <a:srgbClr val="FFFFFF"/>
                </a:solidFill>
                <a:latin typeface="Museo Sans For Dell" pitchFamily="2" charset="0"/>
              </a:rPr>
              <a:t>2X</a:t>
            </a:r>
            <a:r>
              <a:rPr lang="en-US" sz="2100" b="1" baseline="30000" dirty="0">
                <a:solidFill>
                  <a:srgbClr val="FFFFFF"/>
                </a:solidFill>
                <a:latin typeface="Museo Sans For Dell" pitchFamily="2" charset="0"/>
              </a:rPr>
              <a:t>*</a:t>
            </a:r>
            <a:endParaRPr lang="en-US" sz="2100" b="1" dirty="0">
              <a:solidFill>
                <a:srgbClr val="FFFFFF"/>
              </a:solidFill>
              <a:latin typeface="Museo Sans For Dell" pitchFamily="2" charset="0"/>
            </a:endParaRPr>
          </a:p>
        </p:txBody>
      </p:sp>
      <p:pic>
        <p:nvPicPr>
          <p:cNvPr id="1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6312" y="1770369"/>
            <a:ext cx="694790" cy="15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6165" y="1771723"/>
            <a:ext cx="694790" cy="15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090" y="2775963"/>
            <a:ext cx="694790" cy="15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2310" y="2780006"/>
            <a:ext cx="694790" cy="15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5" name="Straight Connector 134"/>
          <p:cNvCxnSpPr>
            <a:stCxn id="136" idx="2"/>
          </p:cNvCxnSpPr>
          <p:nvPr/>
        </p:nvCxnSpPr>
        <p:spPr bwMode="auto">
          <a:xfrm>
            <a:off x="5815914" y="2447901"/>
            <a:ext cx="329818" cy="328078"/>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8" name="Straight Connector 137"/>
          <p:cNvCxnSpPr>
            <a:stCxn id="133" idx="0"/>
            <a:endCxn id="137" idx="2"/>
          </p:cNvCxnSpPr>
          <p:nvPr/>
        </p:nvCxnSpPr>
        <p:spPr bwMode="auto">
          <a:xfrm flipV="1">
            <a:off x="6141491" y="2447903"/>
            <a:ext cx="473451" cy="328063"/>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0" name="Straight Connector 139"/>
          <p:cNvCxnSpPr>
            <a:stCxn id="133" idx="0"/>
            <a:endCxn id="139" idx="2"/>
          </p:cNvCxnSpPr>
          <p:nvPr/>
        </p:nvCxnSpPr>
        <p:spPr bwMode="auto">
          <a:xfrm flipV="1">
            <a:off x="6141485" y="2442126"/>
            <a:ext cx="1300232" cy="333838"/>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53" name="Straight Connector 152"/>
          <p:cNvCxnSpPr>
            <a:stCxn id="134" idx="0"/>
            <a:endCxn id="136" idx="2"/>
          </p:cNvCxnSpPr>
          <p:nvPr/>
        </p:nvCxnSpPr>
        <p:spPr bwMode="auto">
          <a:xfrm flipH="1" flipV="1">
            <a:off x="5815920" y="2447900"/>
            <a:ext cx="1123791" cy="332106"/>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54" name="Straight Connector 153"/>
          <p:cNvCxnSpPr>
            <a:stCxn id="134" idx="0"/>
            <a:endCxn id="137" idx="2"/>
          </p:cNvCxnSpPr>
          <p:nvPr/>
        </p:nvCxnSpPr>
        <p:spPr bwMode="auto">
          <a:xfrm flipH="1" flipV="1">
            <a:off x="6614942" y="2447900"/>
            <a:ext cx="324769" cy="332106"/>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56" name="Straight Connector 155"/>
          <p:cNvCxnSpPr>
            <a:stCxn id="134" idx="0"/>
            <a:endCxn id="139" idx="2"/>
          </p:cNvCxnSpPr>
          <p:nvPr/>
        </p:nvCxnSpPr>
        <p:spPr bwMode="auto">
          <a:xfrm flipV="1">
            <a:off x="6939705" y="2442125"/>
            <a:ext cx="502012" cy="337881"/>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194" name="Text Box 22"/>
          <p:cNvSpPr txBox="1">
            <a:spLocks noChangeArrowheads="1"/>
          </p:cNvSpPr>
          <p:nvPr/>
        </p:nvSpPr>
        <p:spPr bwMode="auto">
          <a:xfrm>
            <a:off x="469128" y="2215421"/>
            <a:ext cx="1234246" cy="276999"/>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pPr>
            <a:r>
              <a:rPr lang="en-US" sz="900" b="1" dirty="0">
                <a:solidFill>
                  <a:srgbClr val="595959"/>
                </a:solidFill>
                <a:latin typeface="Museo Sans For Dell" pitchFamily="2" charset="0"/>
                <a:ea typeface="ＭＳ Ｐゴシック" pitchFamily="34" charset="-128"/>
              </a:rPr>
              <a:t>1+1 Active/Passive</a:t>
            </a:r>
          </a:p>
          <a:p>
            <a:pPr algn="ctr" fontAlgn="base">
              <a:spcBef>
                <a:spcPct val="0"/>
              </a:spcBef>
              <a:spcAft>
                <a:spcPct val="0"/>
              </a:spcAft>
            </a:pPr>
            <a:r>
              <a:rPr lang="en-US" sz="900" dirty="0">
                <a:solidFill>
                  <a:srgbClr val="595959"/>
                </a:solidFill>
                <a:latin typeface="Museo Sans For Dell" pitchFamily="2" charset="0"/>
                <a:ea typeface="ＭＳ Ｐゴシック" pitchFamily="34" charset="-128"/>
              </a:rPr>
              <a:t>Firewall layer</a:t>
            </a:r>
          </a:p>
        </p:txBody>
      </p:sp>
      <p:cxnSp>
        <p:nvCxnSpPr>
          <p:cNvPr id="196" name="Straight Connector 195"/>
          <p:cNvCxnSpPr>
            <a:stCxn id="1026" idx="0"/>
            <a:endCxn id="202" idx="2"/>
          </p:cNvCxnSpPr>
          <p:nvPr/>
        </p:nvCxnSpPr>
        <p:spPr bwMode="auto">
          <a:xfrm flipV="1">
            <a:off x="2268553" y="1934878"/>
            <a:ext cx="910573" cy="265277"/>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97" name="Straight Connector 196"/>
          <p:cNvCxnSpPr>
            <a:stCxn id="1026" idx="0"/>
            <a:endCxn id="201" idx="2"/>
          </p:cNvCxnSpPr>
          <p:nvPr/>
        </p:nvCxnSpPr>
        <p:spPr bwMode="auto">
          <a:xfrm flipV="1">
            <a:off x="2268553" y="1936697"/>
            <a:ext cx="124485" cy="263457"/>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99" name="Straight Connector 198"/>
          <p:cNvCxnSpPr>
            <a:stCxn id="118" idx="0"/>
            <a:endCxn id="202" idx="2"/>
          </p:cNvCxnSpPr>
          <p:nvPr/>
        </p:nvCxnSpPr>
        <p:spPr bwMode="auto">
          <a:xfrm flipH="1" flipV="1">
            <a:off x="3179126" y="1934875"/>
            <a:ext cx="165161" cy="261770"/>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00" name="Straight Connector 199"/>
          <p:cNvCxnSpPr>
            <a:stCxn id="118" idx="0"/>
            <a:endCxn id="201" idx="2"/>
          </p:cNvCxnSpPr>
          <p:nvPr/>
        </p:nvCxnSpPr>
        <p:spPr bwMode="auto">
          <a:xfrm flipH="1" flipV="1">
            <a:off x="2393036" y="1936695"/>
            <a:ext cx="951249" cy="259950"/>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20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5637" y="1781247"/>
            <a:ext cx="694790" cy="15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1725" y="1779427"/>
            <a:ext cx="694790" cy="15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650" y="2760104"/>
            <a:ext cx="694790" cy="15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6742" y="2763201"/>
            <a:ext cx="694790" cy="15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8" name="Straight Connector 207"/>
          <p:cNvCxnSpPr>
            <a:stCxn id="1026" idx="2"/>
            <a:endCxn id="206" idx="0"/>
          </p:cNvCxnSpPr>
          <p:nvPr/>
        </p:nvCxnSpPr>
        <p:spPr bwMode="auto">
          <a:xfrm>
            <a:off x="2268547" y="2493152"/>
            <a:ext cx="98498" cy="266952"/>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10" name="Straight Connector 209"/>
          <p:cNvCxnSpPr>
            <a:stCxn id="206" idx="0"/>
            <a:endCxn id="118" idx="2"/>
          </p:cNvCxnSpPr>
          <p:nvPr/>
        </p:nvCxnSpPr>
        <p:spPr bwMode="auto">
          <a:xfrm flipV="1">
            <a:off x="2367045" y="2497260"/>
            <a:ext cx="977236" cy="262846"/>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11" name="Straight Connector 210"/>
          <p:cNvCxnSpPr>
            <a:stCxn id="207" idx="0"/>
            <a:endCxn id="1026" idx="2"/>
          </p:cNvCxnSpPr>
          <p:nvPr/>
        </p:nvCxnSpPr>
        <p:spPr bwMode="auto">
          <a:xfrm flipH="1" flipV="1">
            <a:off x="2268547" y="2493155"/>
            <a:ext cx="915590" cy="270049"/>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13" name="Straight Connector 212"/>
          <p:cNvCxnSpPr>
            <a:stCxn id="207" idx="0"/>
            <a:endCxn id="118" idx="2"/>
          </p:cNvCxnSpPr>
          <p:nvPr/>
        </p:nvCxnSpPr>
        <p:spPr bwMode="auto">
          <a:xfrm flipV="1">
            <a:off x="3184137" y="2497261"/>
            <a:ext cx="160144" cy="265943"/>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15" name="Text Box 22"/>
          <p:cNvSpPr txBox="1">
            <a:spLocks noChangeArrowheads="1"/>
          </p:cNvSpPr>
          <p:nvPr/>
        </p:nvSpPr>
        <p:spPr bwMode="auto">
          <a:xfrm>
            <a:off x="541020" y="1852826"/>
            <a:ext cx="1264920" cy="138499"/>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pPr>
            <a:r>
              <a:rPr lang="en-US" sz="900" dirty="0">
                <a:solidFill>
                  <a:srgbClr val="595959"/>
                </a:solidFill>
                <a:latin typeface="Museo Sans For Dell" pitchFamily="2" charset="0"/>
                <a:ea typeface="ＭＳ Ｐゴシック" pitchFamily="34" charset="-128"/>
              </a:rPr>
              <a:t>Switch layer - ingress</a:t>
            </a:r>
          </a:p>
        </p:txBody>
      </p:sp>
      <p:sp>
        <p:nvSpPr>
          <p:cNvPr id="216" name="Text Box 22"/>
          <p:cNvSpPr txBox="1">
            <a:spLocks noChangeArrowheads="1"/>
          </p:cNvSpPr>
          <p:nvPr/>
        </p:nvSpPr>
        <p:spPr bwMode="auto">
          <a:xfrm>
            <a:off x="579120" y="2652926"/>
            <a:ext cx="1264920" cy="138499"/>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pPr>
            <a:r>
              <a:rPr lang="en-US" sz="900" dirty="0">
                <a:solidFill>
                  <a:srgbClr val="595959"/>
                </a:solidFill>
                <a:latin typeface="Museo Sans For Dell" pitchFamily="2" charset="0"/>
                <a:ea typeface="ＭＳ Ｐゴシック" pitchFamily="34" charset="-128"/>
              </a:rPr>
              <a:t>Switch layer - egress</a:t>
            </a:r>
          </a:p>
        </p:txBody>
      </p:sp>
      <p:sp>
        <p:nvSpPr>
          <p:cNvPr id="224" name="Rectangle 223"/>
          <p:cNvSpPr/>
          <p:nvPr/>
        </p:nvSpPr>
        <p:spPr>
          <a:xfrm>
            <a:off x="538155" y="3538010"/>
            <a:ext cx="1165225" cy="646331"/>
          </a:xfrm>
          <a:prstGeom prst="rect">
            <a:avLst/>
          </a:prstGeom>
        </p:spPr>
        <p:txBody>
          <a:bodyPr lIns="0" rIns="0">
            <a:spAutoFit/>
          </a:bodyPr>
          <a:lstStyle/>
          <a:p>
            <a:pPr algn="ctr" fontAlgn="base">
              <a:spcBef>
                <a:spcPct val="0"/>
              </a:spcBef>
              <a:spcAft>
                <a:spcPct val="0"/>
              </a:spcAft>
              <a:defRPr/>
            </a:pPr>
            <a:r>
              <a:rPr lang="en-US" sz="1200" dirty="0" smtClean="0">
                <a:solidFill>
                  <a:srgbClr val="FFFFFF"/>
                </a:solidFill>
                <a:latin typeface="Museo Sans For Dell" pitchFamily="2" charset="0"/>
              </a:rPr>
              <a:t>Infrastructure utilization</a:t>
            </a:r>
          </a:p>
          <a:p>
            <a:pPr algn="ctr" fontAlgn="base">
              <a:spcBef>
                <a:spcPct val="0"/>
              </a:spcBef>
              <a:spcAft>
                <a:spcPct val="0"/>
              </a:spcAft>
              <a:defRPr/>
            </a:pPr>
            <a:endParaRPr lang="en-US" sz="1200" dirty="0">
              <a:solidFill>
                <a:srgbClr val="FFFFFF"/>
              </a:solidFill>
              <a:latin typeface="Museo Sans For Dell" pitchFamily="2" charset="0"/>
            </a:endParaRPr>
          </a:p>
        </p:txBody>
      </p:sp>
      <p:sp>
        <p:nvSpPr>
          <p:cNvPr id="225" name="Rectangle 224"/>
          <p:cNvSpPr/>
          <p:nvPr/>
        </p:nvSpPr>
        <p:spPr>
          <a:xfrm>
            <a:off x="707828" y="3180819"/>
            <a:ext cx="870751" cy="415498"/>
          </a:xfrm>
          <a:prstGeom prst="rect">
            <a:avLst/>
          </a:prstGeom>
        </p:spPr>
        <p:txBody>
          <a:bodyPr wrap="none">
            <a:spAutoFit/>
          </a:bodyPr>
          <a:lstStyle/>
          <a:p>
            <a:pPr algn="ctr" fontAlgn="base">
              <a:spcBef>
                <a:spcPct val="0"/>
              </a:spcBef>
              <a:spcAft>
                <a:spcPct val="0"/>
              </a:spcAft>
              <a:defRPr/>
            </a:pPr>
            <a:r>
              <a:rPr lang="en-US" sz="2100" b="1" dirty="0" smtClean="0">
                <a:solidFill>
                  <a:srgbClr val="FFFFFF"/>
                </a:solidFill>
                <a:latin typeface="Museo Sans For Dell" pitchFamily="2" charset="0"/>
              </a:rPr>
              <a:t>100%</a:t>
            </a:r>
            <a:endParaRPr lang="en-US" sz="2100" b="1" dirty="0">
              <a:solidFill>
                <a:srgbClr val="FFFFFF"/>
              </a:solidFill>
              <a:latin typeface="Museo Sans For Dell" pitchFamily="2" charset="0"/>
            </a:endParaRPr>
          </a:p>
        </p:txBody>
      </p:sp>
      <p:sp>
        <p:nvSpPr>
          <p:cNvPr id="227" name="Rectangle 226"/>
          <p:cNvSpPr/>
          <p:nvPr/>
        </p:nvSpPr>
        <p:spPr>
          <a:xfrm>
            <a:off x="2567084" y="4791064"/>
            <a:ext cx="4112023" cy="184666"/>
          </a:xfrm>
          <a:prstGeom prst="rect">
            <a:avLst/>
          </a:prstGeom>
        </p:spPr>
        <p:txBody>
          <a:bodyPr wrap="none">
            <a:spAutoFit/>
          </a:bodyPr>
          <a:lstStyle/>
          <a:p>
            <a:pPr algn="ctr" fontAlgn="base">
              <a:spcBef>
                <a:spcPct val="0"/>
              </a:spcBef>
              <a:spcAft>
                <a:spcPct val="0"/>
              </a:spcAft>
            </a:pPr>
            <a:r>
              <a:rPr lang="en-US" sz="600" dirty="0">
                <a:solidFill>
                  <a:srgbClr val="444444"/>
                </a:solidFill>
                <a:latin typeface="Museo Sans For Dell" pitchFamily="2" charset="0"/>
              </a:rPr>
              <a:t>* All pricing and performance figures taken from published information for comparable model or configurations.</a:t>
            </a:r>
          </a:p>
        </p:txBody>
      </p:sp>
      <p:sp>
        <p:nvSpPr>
          <p:cNvPr id="93" name="Text Box 22"/>
          <p:cNvSpPr txBox="1">
            <a:spLocks noChangeArrowheads="1"/>
          </p:cNvSpPr>
          <p:nvPr/>
        </p:nvSpPr>
        <p:spPr bwMode="auto">
          <a:xfrm>
            <a:off x="7387588" y="2796935"/>
            <a:ext cx="1292862" cy="123111"/>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pPr>
            <a:r>
              <a:rPr lang="en-US" sz="800" b="1" dirty="0">
                <a:solidFill>
                  <a:srgbClr val="595959"/>
                </a:solidFill>
                <a:latin typeface="Museo Sans For Dell" pitchFamily="2" charset="0"/>
                <a:ea typeface="ＭＳ Ｐゴシック" pitchFamily="34" charset="-128"/>
              </a:rPr>
              <a:t>Dell Networking S5000</a:t>
            </a:r>
          </a:p>
        </p:txBody>
      </p:sp>
      <p:sp>
        <p:nvSpPr>
          <p:cNvPr id="94" name="Text Box 22"/>
          <p:cNvSpPr txBox="1">
            <a:spLocks noChangeArrowheads="1"/>
          </p:cNvSpPr>
          <p:nvPr/>
        </p:nvSpPr>
        <p:spPr bwMode="auto">
          <a:xfrm>
            <a:off x="4514339" y="2241008"/>
            <a:ext cx="963715" cy="276999"/>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pPr>
            <a:r>
              <a:rPr lang="en-US" sz="900" b="1" dirty="0">
                <a:solidFill>
                  <a:srgbClr val="595959"/>
                </a:solidFill>
                <a:latin typeface="Museo Sans For Dell" pitchFamily="2" charset="0"/>
                <a:ea typeface="ＭＳ Ｐゴシック" pitchFamily="34" charset="-128"/>
              </a:rPr>
              <a:t>N+1 Active</a:t>
            </a:r>
          </a:p>
          <a:p>
            <a:pPr algn="ctr" fontAlgn="base">
              <a:spcBef>
                <a:spcPct val="0"/>
              </a:spcBef>
              <a:spcAft>
                <a:spcPct val="0"/>
              </a:spcAft>
            </a:pPr>
            <a:r>
              <a:rPr lang="en-US" sz="900" dirty="0">
                <a:solidFill>
                  <a:srgbClr val="595959"/>
                </a:solidFill>
                <a:latin typeface="Museo Sans For Dell" pitchFamily="2" charset="0"/>
                <a:ea typeface="ＭＳ Ｐゴシック" pitchFamily="34" charset="-128"/>
              </a:rPr>
              <a:t>Firewall layer</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6983" y="2200153"/>
            <a:ext cx="723128" cy="29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3323" y="2196648"/>
            <a:ext cx="741916" cy="3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6" name="Straight Connector 125"/>
          <p:cNvCxnSpPr/>
          <p:nvPr/>
        </p:nvCxnSpPr>
        <p:spPr bwMode="auto">
          <a:xfrm>
            <a:off x="2628588" y="2342848"/>
            <a:ext cx="343212" cy="302"/>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1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9961" y="2266922"/>
            <a:ext cx="711906" cy="18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8983" y="2266922"/>
            <a:ext cx="711906" cy="18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5764" y="2261147"/>
            <a:ext cx="711906" cy="18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 name="Text Box 22"/>
          <p:cNvSpPr txBox="1">
            <a:spLocks noChangeArrowheads="1"/>
          </p:cNvSpPr>
          <p:nvPr/>
        </p:nvSpPr>
        <p:spPr bwMode="auto">
          <a:xfrm>
            <a:off x="1631727" y="1997675"/>
            <a:ext cx="666957" cy="138499"/>
          </a:xfrm>
          <a:prstGeom prst="rect">
            <a:avLst/>
          </a:prstGeom>
          <a:noFill/>
          <a:ln w="9525">
            <a:noFill/>
            <a:miter lim="800000"/>
            <a:headEnd/>
            <a:tailEnd/>
          </a:ln>
        </p:spPr>
        <p:txBody>
          <a:bodyPr wrap="square" lIns="0" tIns="0" rIns="0" bIns="0" anchor="ctr" anchorCtr="1">
            <a:spAutoFit/>
          </a:bodyPr>
          <a:lstStyle/>
          <a:p>
            <a:pPr algn="ctr" fontAlgn="base">
              <a:spcBef>
                <a:spcPct val="0"/>
              </a:spcBef>
              <a:spcAft>
                <a:spcPct val="0"/>
              </a:spcAft>
            </a:pPr>
            <a:r>
              <a:rPr lang="en-US" sz="900" dirty="0">
                <a:solidFill>
                  <a:srgbClr val="595959"/>
                </a:solidFill>
                <a:latin typeface="Museo Sans For Dell" pitchFamily="2" charset="0"/>
                <a:ea typeface="ＭＳ Ｐゴシック" pitchFamily="34" charset="-128"/>
              </a:rPr>
              <a:t>10GbE </a:t>
            </a:r>
          </a:p>
        </p:txBody>
      </p:sp>
      <p:sp>
        <p:nvSpPr>
          <p:cNvPr id="247" name="Down Arrow 246"/>
          <p:cNvSpPr/>
          <p:nvPr/>
        </p:nvSpPr>
        <p:spPr>
          <a:xfrm rot="-1800000">
            <a:off x="3306185" y="1965800"/>
            <a:ext cx="121383" cy="201193"/>
          </a:xfrm>
          <a:prstGeom prst="downArrow">
            <a:avLst/>
          </a:prstGeom>
          <a:solidFill>
            <a:schemeClr val="accent5"/>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sp>
        <p:nvSpPr>
          <p:cNvPr id="203" name="Down Arrow 202"/>
          <p:cNvSpPr/>
          <p:nvPr/>
        </p:nvSpPr>
        <p:spPr>
          <a:xfrm rot="1800000">
            <a:off x="3299510" y="2545142"/>
            <a:ext cx="121383" cy="201193"/>
          </a:xfrm>
          <a:prstGeom prst="downArrow">
            <a:avLst/>
          </a:prstGeom>
          <a:solidFill>
            <a:schemeClr val="accent5"/>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sp>
        <p:nvSpPr>
          <p:cNvPr id="204" name="Down Arrow 203"/>
          <p:cNvSpPr/>
          <p:nvPr/>
        </p:nvSpPr>
        <p:spPr>
          <a:xfrm rot="1800000">
            <a:off x="2187660" y="1966919"/>
            <a:ext cx="121383" cy="201193"/>
          </a:xfrm>
          <a:prstGeom prst="downArrow">
            <a:avLst/>
          </a:prstGeom>
          <a:solidFill>
            <a:srgbClr val="00B050"/>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sp>
        <p:nvSpPr>
          <p:cNvPr id="205" name="Down Arrow 204"/>
          <p:cNvSpPr/>
          <p:nvPr/>
        </p:nvSpPr>
        <p:spPr>
          <a:xfrm rot="-1800000">
            <a:off x="2181310" y="2541229"/>
            <a:ext cx="121383" cy="201193"/>
          </a:xfrm>
          <a:prstGeom prst="downArrow">
            <a:avLst/>
          </a:prstGeom>
          <a:solidFill>
            <a:srgbClr val="00B050"/>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sp>
        <p:nvSpPr>
          <p:cNvPr id="214" name="Down Arrow 213"/>
          <p:cNvSpPr/>
          <p:nvPr/>
        </p:nvSpPr>
        <p:spPr>
          <a:xfrm rot="1800000">
            <a:off x="5831181" y="1966919"/>
            <a:ext cx="121383" cy="201193"/>
          </a:xfrm>
          <a:prstGeom prst="downArrow">
            <a:avLst/>
          </a:prstGeom>
          <a:solidFill>
            <a:srgbClr val="00B050"/>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sp>
        <p:nvSpPr>
          <p:cNvPr id="221" name="Down Arrow 220"/>
          <p:cNvSpPr/>
          <p:nvPr/>
        </p:nvSpPr>
        <p:spPr>
          <a:xfrm rot="1800000">
            <a:off x="7271817" y="2554311"/>
            <a:ext cx="121383" cy="201193"/>
          </a:xfrm>
          <a:prstGeom prst="downArrow">
            <a:avLst/>
          </a:prstGeom>
          <a:solidFill>
            <a:srgbClr val="00B050"/>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sp>
        <p:nvSpPr>
          <p:cNvPr id="222" name="Down Arrow 221"/>
          <p:cNvSpPr/>
          <p:nvPr/>
        </p:nvSpPr>
        <p:spPr>
          <a:xfrm rot="-1800000">
            <a:off x="7291733" y="1965887"/>
            <a:ext cx="121383" cy="201193"/>
          </a:xfrm>
          <a:prstGeom prst="downArrow">
            <a:avLst/>
          </a:prstGeom>
          <a:solidFill>
            <a:srgbClr val="00B050"/>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sp>
        <p:nvSpPr>
          <p:cNvPr id="248" name="Down Arrow 247"/>
          <p:cNvSpPr/>
          <p:nvPr/>
        </p:nvSpPr>
        <p:spPr>
          <a:xfrm rot="-1800000">
            <a:off x="5800089" y="2540787"/>
            <a:ext cx="121383" cy="201193"/>
          </a:xfrm>
          <a:prstGeom prst="downArrow">
            <a:avLst/>
          </a:prstGeom>
          <a:solidFill>
            <a:srgbClr val="00B050"/>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sp>
        <p:nvSpPr>
          <p:cNvPr id="249" name="Down Arrow 248"/>
          <p:cNvSpPr/>
          <p:nvPr/>
        </p:nvSpPr>
        <p:spPr>
          <a:xfrm>
            <a:off x="6548088" y="1959916"/>
            <a:ext cx="121383" cy="201193"/>
          </a:xfrm>
          <a:prstGeom prst="downArrow">
            <a:avLst/>
          </a:prstGeom>
          <a:solidFill>
            <a:srgbClr val="00B050"/>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sp>
        <p:nvSpPr>
          <p:cNvPr id="250" name="Down Arrow 249"/>
          <p:cNvSpPr/>
          <p:nvPr/>
        </p:nvSpPr>
        <p:spPr>
          <a:xfrm>
            <a:off x="6512470" y="2562842"/>
            <a:ext cx="121383" cy="201193"/>
          </a:xfrm>
          <a:prstGeom prst="downArrow">
            <a:avLst/>
          </a:prstGeom>
          <a:solidFill>
            <a:srgbClr val="00B050"/>
          </a:solidFill>
          <a:effectLst/>
        </p:spPr>
        <p:txBody>
          <a:bodyPr wrap="square" lIns="182880" tIns="137160" rIns="137160" bIns="137160" rtlCol="0" anchor="ctr">
            <a:noAutofit/>
          </a:bodyPr>
          <a:lstStyle/>
          <a:p>
            <a:pPr algn="ctr" fontAlgn="base">
              <a:lnSpc>
                <a:spcPct val="90000"/>
              </a:lnSpc>
              <a:spcBef>
                <a:spcPts val="600"/>
              </a:spcBef>
            </a:pPr>
            <a:endParaRPr lang="en-US" sz="2000" dirty="0">
              <a:solidFill>
                <a:srgbClr val="FFFFFF"/>
              </a:solidFill>
              <a:latin typeface="Museo Sans For Dell" pitchFamily="2" charset="0"/>
            </a:endParaRPr>
          </a:p>
        </p:txBody>
      </p:sp>
      <p:cxnSp>
        <p:nvCxnSpPr>
          <p:cNvPr id="91" name="Straight Connector 90"/>
          <p:cNvCxnSpPr/>
          <p:nvPr/>
        </p:nvCxnSpPr>
        <p:spPr bwMode="auto">
          <a:xfrm>
            <a:off x="2628588" y="2419350"/>
            <a:ext cx="343212" cy="302"/>
          </a:xfrm>
          <a:prstGeom prst="line">
            <a:avLst/>
          </a:prstGeom>
          <a:ln w="19050">
            <a:solidFill>
              <a:schemeClr val="bg1">
                <a:lumMod val="50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81" name="Rectangle 80"/>
          <p:cNvSpPr/>
          <p:nvPr/>
        </p:nvSpPr>
        <p:spPr>
          <a:xfrm>
            <a:off x="102870" y="4686300"/>
            <a:ext cx="2171700" cy="274320"/>
          </a:xfrm>
          <a:prstGeom prst="rect">
            <a:avLst/>
          </a:prstGeom>
          <a:solidFill>
            <a:schemeClr val="tx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Tree>
    <p:extLst>
      <p:ext uri="{BB962C8B-B14F-4D97-AF65-F5344CB8AC3E}">
        <p14:creationId xmlns:p14="http://schemas.microsoft.com/office/powerpoint/2010/main" val="211052841"/>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can I go?</a:t>
            </a:r>
            <a:endParaRPr lang="en-US" dirty="0"/>
          </a:p>
        </p:txBody>
      </p:sp>
      <p:graphicFrame>
        <p:nvGraphicFramePr>
          <p:cNvPr id="3" name="Table 2"/>
          <p:cNvGraphicFramePr>
            <a:graphicFrameLocks noGrp="1"/>
          </p:cNvGraphicFramePr>
          <p:nvPr>
            <p:extLst/>
          </p:nvPr>
        </p:nvGraphicFramePr>
        <p:xfrm>
          <a:off x="234087" y="863194"/>
          <a:ext cx="8492950" cy="2998317"/>
        </p:xfrm>
        <a:graphic>
          <a:graphicData uri="http://schemas.openxmlformats.org/drawingml/2006/table">
            <a:tbl>
              <a:tblPr/>
              <a:tblGrid>
                <a:gridCol w="892454"/>
                <a:gridCol w="955410"/>
                <a:gridCol w="926941"/>
                <a:gridCol w="860849"/>
                <a:gridCol w="2574950"/>
                <a:gridCol w="789833"/>
                <a:gridCol w="694535"/>
                <a:gridCol w="797978"/>
              </a:tblGrid>
              <a:tr h="267102">
                <a:tc gridSpan="8">
                  <a:txBody>
                    <a:bodyPr/>
                    <a:lstStyle/>
                    <a:p>
                      <a:pPr algn="ctr" fontAlgn="ctr"/>
                      <a:r>
                        <a:rPr lang="en-US" sz="1400" b="0" i="0" u="none" strike="noStrike" dirty="0" smtClean="0">
                          <a:solidFill>
                            <a:srgbClr val="FFFFFF"/>
                          </a:solidFill>
                          <a:effectLst/>
                          <a:latin typeface="Calibri"/>
                        </a:rPr>
                        <a:t>Cluster of Firewall Blades </a:t>
                      </a:r>
                      <a:r>
                        <a:rPr lang="en-US" sz="1400" b="0" i="0" u="none" strike="noStrike" dirty="0">
                          <a:solidFill>
                            <a:srgbClr val="FFFFFF"/>
                          </a:solidFill>
                          <a:effectLst/>
                          <a:latin typeface="Calibri"/>
                        </a:rPr>
                        <a:t>configuration (Wiremode. NATed, Routed)</a:t>
                      </a:r>
                    </a:p>
                  </a:txBody>
                  <a:tcPr marL="5275" marR="5275" marT="5275" marB="0" anchor="ctr">
                    <a:lnL>
                      <a:noFill/>
                    </a:lnL>
                    <a:lnR>
                      <a:noFill/>
                    </a:lnR>
                    <a:lnT>
                      <a:noFill/>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0526">
                <a:tc>
                  <a:txBody>
                    <a:bodyPr/>
                    <a:lstStyle/>
                    <a:p>
                      <a:pPr algn="ctr" fontAlgn="t"/>
                      <a:r>
                        <a:rPr lang="en-US" sz="1100" b="0" i="0" u="none" strike="noStrike" dirty="0">
                          <a:solidFill>
                            <a:srgbClr val="FFFFFF"/>
                          </a:solidFill>
                          <a:effectLst/>
                          <a:latin typeface="Calibri"/>
                        </a:rPr>
                        <a:t>Firewall Mode</a:t>
                      </a:r>
                    </a:p>
                  </a:txBody>
                  <a:tcPr marL="5275" marR="5275" marT="52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a:rPr>
                        <a:t>Security Services</a:t>
                      </a:r>
                    </a:p>
                  </a:txBody>
                  <a:tcPr marL="5275" marR="5275" marT="52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a:rPr>
                        <a:t>Platform </a:t>
                      </a:r>
                    </a:p>
                  </a:txBody>
                  <a:tcPr marL="5275" marR="5275" marT="52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a:rPr>
                        <a:t>Dell F10 Switches</a:t>
                      </a:r>
                    </a:p>
                  </a:txBody>
                  <a:tcPr marL="5275" marR="5275" marT="52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a:rPr>
                        <a:t>Throughput</a:t>
                      </a:r>
                    </a:p>
                  </a:txBody>
                  <a:tcPr marL="5275" marR="5275" marT="52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a:rPr>
                        <a:t>DPI-SSL Throughput</a:t>
                      </a:r>
                    </a:p>
                  </a:txBody>
                  <a:tcPr marL="5275" marR="5275" marT="52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a:rPr>
                        <a:t>TCP connection per seconds</a:t>
                      </a:r>
                    </a:p>
                  </a:txBody>
                  <a:tcPr marL="5275" marR="5275" marT="52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a:rPr>
                        <a:t>Max Concurrent connections</a:t>
                      </a:r>
                    </a:p>
                  </a:txBody>
                  <a:tcPr marL="5275" marR="5275" marT="52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21767">
                <a:tc rowSpan="3">
                  <a:txBody>
                    <a:bodyPr/>
                    <a:lstStyle/>
                    <a:p>
                      <a:pPr algn="ctr" fontAlgn="ctr"/>
                      <a:r>
                        <a:rPr lang="en-US" sz="1100" b="0" i="0" u="none" strike="noStrike" dirty="0">
                          <a:solidFill>
                            <a:srgbClr val="000000"/>
                          </a:solidFill>
                          <a:effectLst/>
                          <a:latin typeface="Calibri"/>
                        </a:rPr>
                        <a:t>Wiremode</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a:solidFill>
                            <a:srgbClr val="000000"/>
                          </a:solidFill>
                          <a:effectLst/>
                          <a:latin typeface="Calibri"/>
                        </a:rPr>
                        <a:t>IPS+ App Intelligence</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SM9400 (16 units)</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a:solidFill>
                            <a:srgbClr val="000000"/>
                          </a:solidFill>
                          <a:effectLst/>
                          <a:latin typeface="Calibri"/>
                        </a:rPr>
                        <a:t>S5000, S6000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dirty="0">
                          <a:solidFill>
                            <a:srgbClr val="000000"/>
                          </a:solidFill>
                          <a:effectLst/>
                          <a:latin typeface="Calibri"/>
                        </a:rPr>
                        <a:t>160G (120G </a:t>
                      </a:r>
                      <a:r>
                        <a:rPr lang="en-US" sz="1100" b="0" i="0" u="none" strike="noStrike" dirty="0" smtClean="0">
                          <a:solidFill>
                            <a:srgbClr val="000000"/>
                          </a:solidFill>
                          <a:effectLst/>
                          <a:latin typeface="Calibri"/>
                        </a:rPr>
                        <a:t>recommended for</a:t>
                      </a:r>
                      <a:r>
                        <a:rPr lang="en-US" sz="1100" b="0" i="0" u="none" strike="noStrike" baseline="0" dirty="0" smtClean="0">
                          <a:solidFill>
                            <a:srgbClr val="000000"/>
                          </a:solidFill>
                          <a:effectLst/>
                          <a:latin typeface="Calibri"/>
                        </a:rPr>
                        <a:t> </a:t>
                      </a:r>
                      <a:r>
                        <a:rPr lang="en-US" sz="1100" b="0" i="0" u="none" strike="noStrike" dirty="0" smtClean="0">
                          <a:solidFill>
                            <a:srgbClr val="000000"/>
                          </a:solidFill>
                          <a:effectLst/>
                          <a:latin typeface="Calibri"/>
                        </a:rPr>
                        <a:t>redundancy)</a:t>
                      </a:r>
                      <a:endParaRPr lang="en-US" sz="1100" b="0" i="0" u="none" strike="noStrike" dirty="0">
                        <a:solidFill>
                          <a:srgbClr val="000000"/>
                        </a:solidFill>
                        <a:effectLst/>
                        <a:latin typeface="Calibri"/>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40G</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2.2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24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21767">
                <a:tc vMerge="1">
                  <a:txBody>
                    <a:bodyPr/>
                    <a:lstStyle/>
                    <a:p>
                      <a:endParaRPr lang="en-US"/>
                    </a:p>
                  </a:txBody>
                  <a:tcPr/>
                </a:tc>
                <a:tc>
                  <a:txBody>
                    <a:bodyPr/>
                    <a:lstStyle/>
                    <a:p>
                      <a:pPr algn="l" fontAlgn="ctr"/>
                      <a:r>
                        <a:rPr lang="en-US" sz="1100" b="0" i="0" u="none" strike="noStrike">
                          <a:solidFill>
                            <a:srgbClr val="000000"/>
                          </a:solidFill>
                          <a:effectLst/>
                          <a:latin typeface="Calibri"/>
                        </a:rPr>
                        <a:t>IPS+ App Intelligence</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SM9800 (16 units)</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a:solidFill>
                            <a:srgbClr val="000000"/>
                          </a:solidFill>
                          <a:effectLst/>
                          <a:latin typeface="Calibri"/>
                        </a:rPr>
                        <a:t>S5000, S6000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dirty="0">
                          <a:solidFill>
                            <a:srgbClr val="000000"/>
                          </a:solidFill>
                          <a:effectLst/>
                          <a:latin typeface="Calibri"/>
                        </a:rPr>
                        <a:t>320G (240G </a:t>
                      </a:r>
                      <a:r>
                        <a:rPr lang="en-US" sz="1100" b="0" i="0" u="none" strike="noStrike" dirty="0" smtClean="0">
                          <a:solidFill>
                            <a:srgbClr val="000000"/>
                          </a:solidFill>
                          <a:effectLst/>
                          <a:latin typeface="Calibri"/>
                        </a:rPr>
                        <a:t>recommended </a:t>
                      </a:r>
                      <a:r>
                        <a:rPr lang="en-US" sz="1100" b="0" i="0" u="none" strike="noStrike" dirty="0">
                          <a:solidFill>
                            <a:srgbClr val="000000"/>
                          </a:solidFill>
                          <a:effectLst/>
                          <a:latin typeface="Calibri"/>
                        </a:rPr>
                        <a:t>for </a:t>
                      </a:r>
                      <a:r>
                        <a:rPr lang="en-US" sz="1100" b="0" i="0" u="none" strike="noStrike" dirty="0" smtClean="0">
                          <a:solidFill>
                            <a:srgbClr val="000000"/>
                          </a:solidFill>
                          <a:effectLst/>
                          <a:latin typeface="Calibri"/>
                        </a:rPr>
                        <a:t>redundancy)</a:t>
                      </a:r>
                      <a:endParaRPr lang="en-US" sz="1100" b="0" i="0" u="none" strike="noStrike" dirty="0">
                        <a:solidFill>
                          <a:srgbClr val="000000"/>
                        </a:solidFill>
                        <a:effectLst/>
                        <a:latin typeface="Calibri"/>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80G</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4.5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40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22064">
                <a:tc vMerge="1">
                  <a:txBody>
                    <a:bodyPr/>
                    <a:lstStyle/>
                    <a:p>
                      <a:endParaRPr lang="en-US"/>
                    </a:p>
                  </a:txBody>
                  <a:tcPr/>
                </a:tc>
                <a:tc>
                  <a:txBody>
                    <a:bodyPr/>
                    <a:lstStyle/>
                    <a:p>
                      <a:pPr algn="l" fontAlgn="ctr"/>
                      <a:r>
                        <a:rPr lang="en-US" sz="1100" b="0" i="0" u="none" strike="noStrike">
                          <a:solidFill>
                            <a:srgbClr val="000000"/>
                          </a:solidFill>
                          <a:effectLst/>
                          <a:latin typeface="Calibri"/>
                        </a:rPr>
                        <a:t>IPS, GAV, ASPY and Application Intelligence</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SM9800 (16 units)</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dirty="0">
                          <a:solidFill>
                            <a:srgbClr val="000000"/>
                          </a:solidFill>
                          <a:effectLst/>
                          <a:latin typeface="Calibri"/>
                        </a:rPr>
                        <a:t>S5000, S6000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dirty="0">
                          <a:solidFill>
                            <a:srgbClr val="000000"/>
                          </a:solidFill>
                          <a:effectLst/>
                          <a:latin typeface="Calibri"/>
                        </a:rPr>
                        <a:t>160G (120G </a:t>
                      </a:r>
                      <a:r>
                        <a:rPr lang="en-US" sz="1100" b="0" i="0" u="none" strike="noStrike" dirty="0" smtClean="0">
                          <a:solidFill>
                            <a:srgbClr val="000000"/>
                          </a:solidFill>
                          <a:effectLst/>
                          <a:latin typeface="Calibri"/>
                        </a:rPr>
                        <a:t>recommended </a:t>
                      </a:r>
                      <a:r>
                        <a:rPr lang="en-US" sz="1100" b="0" i="0" u="none" strike="noStrike" dirty="0">
                          <a:solidFill>
                            <a:srgbClr val="000000"/>
                          </a:solidFill>
                          <a:effectLst/>
                          <a:latin typeface="Calibri"/>
                        </a:rPr>
                        <a:t>for </a:t>
                      </a:r>
                      <a:r>
                        <a:rPr lang="en-US" sz="1100" b="0" i="0" u="none" strike="noStrike" dirty="0" smtClean="0">
                          <a:solidFill>
                            <a:srgbClr val="000000"/>
                          </a:solidFill>
                          <a:effectLst/>
                          <a:latin typeface="Calibri"/>
                        </a:rPr>
                        <a:t>redundancy)</a:t>
                      </a:r>
                      <a:endParaRPr lang="en-US" sz="1100" b="0" i="0" u="none" strike="noStrike" dirty="0">
                        <a:solidFill>
                          <a:srgbClr val="000000"/>
                        </a:solidFill>
                        <a:effectLst/>
                        <a:latin typeface="Calibri"/>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80G</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4.5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40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09923">
                <a:tc rowSpan="2">
                  <a:txBody>
                    <a:bodyPr/>
                    <a:lstStyle/>
                    <a:p>
                      <a:pPr algn="ctr" fontAlgn="ctr"/>
                      <a:r>
                        <a:rPr lang="en-US" sz="1100" b="0" i="0" u="none" strike="noStrike">
                          <a:solidFill>
                            <a:srgbClr val="000000"/>
                          </a:solidFill>
                          <a:effectLst/>
                          <a:latin typeface="Calibri"/>
                        </a:rPr>
                        <a:t>NATed/Routed</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a:solidFill>
                            <a:srgbClr val="000000"/>
                          </a:solidFill>
                          <a:effectLst/>
                          <a:latin typeface="Calibri"/>
                        </a:rPr>
                        <a:t>IPS, GAV, ASPY and Application Intelligence</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SM9400 (16 units) + 4 X SM9800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a:solidFill>
                            <a:srgbClr val="000000"/>
                          </a:solidFill>
                          <a:effectLst/>
                          <a:latin typeface="Calibri"/>
                        </a:rPr>
                        <a:t>S5000, S6000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dirty="0">
                          <a:solidFill>
                            <a:srgbClr val="000000"/>
                          </a:solidFill>
                          <a:effectLst/>
                          <a:latin typeface="Calibri"/>
                        </a:rPr>
                        <a:t>120G</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40G</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dirty="0">
                          <a:solidFill>
                            <a:srgbClr val="000000"/>
                          </a:solidFill>
                          <a:effectLst/>
                          <a:latin typeface="Calibri"/>
                        </a:rPr>
                        <a:t>1.1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12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09923">
                <a:tc vMerge="1">
                  <a:txBody>
                    <a:bodyPr/>
                    <a:lstStyle/>
                    <a:p>
                      <a:endParaRPr lang="en-US"/>
                    </a:p>
                  </a:txBody>
                  <a:tcPr/>
                </a:tc>
                <a:tc>
                  <a:txBody>
                    <a:bodyPr/>
                    <a:lstStyle/>
                    <a:p>
                      <a:pPr algn="l" fontAlgn="ctr"/>
                      <a:r>
                        <a:rPr lang="en-US" sz="1100" b="0" i="0" u="none" strike="noStrike">
                          <a:solidFill>
                            <a:srgbClr val="000000"/>
                          </a:solidFill>
                          <a:effectLst/>
                          <a:latin typeface="Calibri"/>
                        </a:rPr>
                        <a:t>IPS, GAV, ASPY and Application Intelligence</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SM9800 (16 units) + 4 X SM10800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dirty="0">
                          <a:solidFill>
                            <a:srgbClr val="000000"/>
                          </a:solidFill>
                          <a:effectLst/>
                          <a:latin typeface="Calibri"/>
                        </a:rPr>
                        <a:t>S5000, S6000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dirty="0">
                          <a:solidFill>
                            <a:srgbClr val="000000"/>
                          </a:solidFill>
                          <a:effectLst/>
                          <a:latin typeface="Calibri"/>
                        </a:rPr>
                        <a:t>120G</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80G</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dirty="0">
                          <a:solidFill>
                            <a:srgbClr val="000000"/>
                          </a:solidFill>
                          <a:effectLst/>
                          <a:latin typeface="Calibri"/>
                        </a:rPr>
                        <a:t>1.6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dirty="0">
                          <a:solidFill>
                            <a:srgbClr val="000000"/>
                          </a:solidFill>
                          <a:effectLst/>
                          <a:latin typeface="Calibri"/>
                        </a:rPr>
                        <a:t>40 Million</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41485480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983864837"/>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of software vulnerabilities and malware continue for customers</a:t>
            </a:r>
            <a:endParaRPr lang="en-US" dirty="0"/>
          </a:p>
        </p:txBody>
      </p:sp>
      <p:pic>
        <p:nvPicPr>
          <p:cNvPr id="3" name="Picture 2"/>
          <p:cNvPicPr>
            <a:picLocks noChangeAspect="1"/>
          </p:cNvPicPr>
          <p:nvPr/>
        </p:nvPicPr>
        <p:blipFill>
          <a:blip r:embed="rId2"/>
          <a:stretch>
            <a:fillRect/>
          </a:stretch>
        </p:blipFill>
        <p:spPr>
          <a:xfrm>
            <a:off x="507373" y="1424208"/>
            <a:ext cx="8086725" cy="2847975"/>
          </a:xfrm>
          <a:prstGeom prst="rect">
            <a:avLst/>
          </a:prstGeom>
        </p:spPr>
      </p:pic>
    </p:spTree>
    <p:extLst>
      <p:ext uri="{BB962C8B-B14F-4D97-AF65-F5344CB8AC3E}">
        <p14:creationId xmlns:p14="http://schemas.microsoft.com/office/powerpoint/2010/main" val="3583059610"/>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pPr eaLnBrk="1" hangingPunct="1"/>
            <a:r>
              <a:rPr lang="en-US" sz="2800" dirty="0" smtClean="0"/>
              <a:t>Next Gen Firewalls: Security through </a:t>
            </a:r>
            <a:r>
              <a:rPr lang="en-US" sz="2800" b="1" dirty="0" smtClean="0"/>
              <a:t>Deep Packet Inspection</a:t>
            </a:r>
          </a:p>
        </p:txBody>
      </p:sp>
      <p:sp>
        <p:nvSpPr>
          <p:cNvPr id="46083" name="Rectangle 3"/>
          <p:cNvSpPr>
            <a:spLocks noChangeArrowheads="1"/>
          </p:cNvSpPr>
          <p:nvPr/>
        </p:nvSpPr>
        <p:spPr bwMode="auto">
          <a:xfrm>
            <a:off x="0" y="2205038"/>
            <a:ext cx="9144000" cy="2214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ts val="100"/>
              </a:spcBef>
              <a:spcAft>
                <a:spcPts val="100"/>
              </a:spcAft>
            </a:pPr>
            <a:endParaRPr lang="en-US" sz="2000" dirty="0">
              <a:solidFill>
                <a:srgbClr val="FFFFFF"/>
              </a:solidFill>
              <a:latin typeface="Museo Sans For Dell" pitchFamily="2" charset="0"/>
            </a:endParaRPr>
          </a:p>
        </p:txBody>
      </p:sp>
      <p:sp>
        <p:nvSpPr>
          <p:cNvPr id="46084" name="Isosceles Triangle 4"/>
          <p:cNvSpPr>
            <a:spLocks noChangeArrowheads="1"/>
          </p:cNvSpPr>
          <p:nvPr/>
        </p:nvSpPr>
        <p:spPr bwMode="auto">
          <a:xfrm>
            <a:off x="771525" y="1108075"/>
            <a:ext cx="2846388" cy="109696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ts val="100"/>
              </a:spcBef>
              <a:spcAft>
                <a:spcPts val="100"/>
              </a:spcAft>
            </a:pPr>
            <a:endParaRPr lang="en-US" sz="2000" dirty="0">
              <a:solidFill>
                <a:srgbClr val="FFFFFF"/>
              </a:solidFill>
              <a:latin typeface="Museo Sans For Dell" pitchFamily="2" charset="0"/>
            </a:endParaRPr>
          </a:p>
        </p:txBody>
      </p:sp>
      <p:sp>
        <p:nvSpPr>
          <p:cNvPr id="46085" name="Isosceles Triangle 5"/>
          <p:cNvSpPr>
            <a:spLocks noChangeArrowheads="1"/>
          </p:cNvSpPr>
          <p:nvPr/>
        </p:nvSpPr>
        <p:spPr bwMode="auto">
          <a:xfrm flipV="1">
            <a:off x="771525" y="2211388"/>
            <a:ext cx="2846388" cy="2341562"/>
          </a:xfrm>
          <a:prstGeom prst="triangle">
            <a:avLst>
              <a:gd name="adj" fmla="val 50000"/>
            </a:avLst>
          </a:prstGeom>
          <a:solidFill>
            <a:schemeClr val="tx2">
              <a:lumMod val="95000"/>
            </a:schemeClr>
          </a:solidFill>
          <a:ln>
            <a:noFill/>
          </a:ln>
          <a:effectLst>
            <a:outerShdw blurRad="50800" dist="38100" dir="5400000" algn="t" rotWithShape="0">
              <a:prstClr val="black">
                <a:alpha val="40000"/>
              </a:prstClr>
            </a:outerShdw>
          </a:effectLst>
          <a:extLst/>
        </p:spPr>
        <p:txBody>
          <a:bodyPr/>
          <a:lstStyle/>
          <a:p>
            <a:pPr algn="ctr">
              <a:lnSpc>
                <a:spcPct val="90000"/>
              </a:lnSpc>
              <a:spcBef>
                <a:spcPts val="100"/>
              </a:spcBef>
              <a:spcAft>
                <a:spcPts val="100"/>
              </a:spcAft>
            </a:pPr>
            <a:endParaRPr lang="en-US" sz="2000" dirty="0">
              <a:solidFill>
                <a:srgbClr val="FFFFFF"/>
              </a:solidFill>
              <a:latin typeface="Museo Sans For Dell" pitchFamily="2" charset="0"/>
            </a:endParaRPr>
          </a:p>
        </p:txBody>
      </p:sp>
      <p:sp>
        <p:nvSpPr>
          <p:cNvPr id="7" name="TextBox 6"/>
          <p:cNvSpPr txBox="1"/>
          <p:nvPr/>
        </p:nvSpPr>
        <p:spPr>
          <a:xfrm>
            <a:off x="3970338" y="1824263"/>
            <a:ext cx="4741862" cy="369332"/>
          </a:xfrm>
          <a:prstGeom prst="rect">
            <a:avLst/>
          </a:prstGeom>
          <a:noFill/>
          <a:ln>
            <a:noFill/>
          </a:ln>
          <a:effectLst/>
        </p:spPr>
        <p:txBody>
          <a:bodyPr>
            <a:spAutoFit/>
          </a:bodyPr>
          <a:lstStyle/>
          <a:p>
            <a:pPr marL="342900" indent="-342900">
              <a:buFont typeface="+mj-lt"/>
              <a:buAutoNum type="arabicPeriod"/>
              <a:defRPr/>
            </a:pPr>
            <a:r>
              <a:rPr lang="en-US" sz="1800" dirty="0" smtClean="0">
                <a:solidFill>
                  <a:schemeClr val="bg2"/>
                </a:solidFill>
                <a:latin typeface="+mn-lt"/>
                <a:cs typeface="+mn-cs"/>
              </a:rPr>
              <a:t>Stateful packet inspection</a:t>
            </a:r>
            <a:endParaRPr lang="en-US" sz="1800" dirty="0">
              <a:solidFill>
                <a:schemeClr val="bg2"/>
              </a:solidFill>
              <a:latin typeface="+mn-lt"/>
              <a:cs typeface="+mn-cs"/>
            </a:endParaRPr>
          </a:p>
        </p:txBody>
      </p:sp>
      <p:sp>
        <p:nvSpPr>
          <p:cNvPr id="8" name="TextBox 7"/>
          <p:cNvSpPr txBox="1"/>
          <p:nvPr/>
        </p:nvSpPr>
        <p:spPr>
          <a:xfrm>
            <a:off x="3970338" y="2220913"/>
            <a:ext cx="5173662" cy="2031325"/>
          </a:xfrm>
          <a:prstGeom prst="rect">
            <a:avLst/>
          </a:prstGeom>
          <a:noFill/>
          <a:ln>
            <a:noFill/>
          </a:ln>
          <a:effectLst/>
        </p:spPr>
        <p:txBody>
          <a:bodyPr>
            <a:spAutoFit/>
          </a:bodyPr>
          <a:lstStyle/>
          <a:p>
            <a:pPr marL="342900" indent="-342900">
              <a:buFont typeface="+mj-lt"/>
              <a:buAutoNum type="arabicPeriod" startAt="2"/>
              <a:defRPr/>
            </a:pPr>
            <a:r>
              <a:rPr lang="en-US" sz="1800" dirty="0">
                <a:solidFill>
                  <a:srgbClr val="FFFFFF"/>
                </a:solidFill>
                <a:latin typeface="+mn-lt"/>
              </a:rPr>
              <a:t>Intrusion p</a:t>
            </a:r>
            <a:r>
              <a:rPr lang="en-US" sz="1800" dirty="0" smtClean="0">
                <a:solidFill>
                  <a:srgbClr val="FFFFFF"/>
                </a:solidFill>
                <a:latin typeface="+mn-lt"/>
              </a:rPr>
              <a:t>revention</a:t>
            </a:r>
            <a:endParaRPr lang="en-US" sz="1800" dirty="0">
              <a:solidFill>
                <a:srgbClr val="FFFFFF"/>
              </a:solidFill>
              <a:latin typeface="+mn-lt"/>
            </a:endParaRPr>
          </a:p>
          <a:p>
            <a:pPr marL="342900" indent="-342900">
              <a:buFont typeface="+mj-lt"/>
              <a:buAutoNum type="arabicPeriod" startAt="2"/>
              <a:defRPr/>
            </a:pPr>
            <a:r>
              <a:rPr lang="en-US" sz="1800" dirty="0" smtClean="0">
                <a:solidFill>
                  <a:srgbClr val="FFFFFF"/>
                </a:solidFill>
                <a:latin typeface="+mn-lt"/>
              </a:rPr>
              <a:t>Threat prevention (anti-virus/spyware)</a:t>
            </a:r>
          </a:p>
          <a:p>
            <a:pPr marL="342900" indent="-342900">
              <a:buFont typeface="+mj-lt"/>
              <a:buAutoNum type="arabicPeriod" startAt="2"/>
              <a:defRPr/>
            </a:pPr>
            <a:r>
              <a:rPr lang="en-US" sz="1800" dirty="0">
                <a:solidFill>
                  <a:srgbClr val="FFFFFF"/>
                </a:solidFill>
                <a:latin typeface="+mn-lt"/>
              </a:rPr>
              <a:t>SSL decryption</a:t>
            </a:r>
          </a:p>
          <a:p>
            <a:pPr marL="342900" indent="-342900">
              <a:buFont typeface="+mj-lt"/>
              <a:buAutoNum type="arabicPeriod" startAt="2"/>
              <a:defRPr/>
            </a:pPr>
            <a:r>
              <a:rPr lang="en-US" sz="1800" dirty="0" smtClean="0">
                <a:solidFill>
                  <a:srgbClr val="FFFFFF"/>
                </a:solidFill>
                <a:latin typeface="+mn-lt"/>
              </a:rPr>
              <a:t>Application identification </a:t>
            </a:r>
            <a:r>
              <a:rPr lang="en-US" sz="1800" dirty="0">
                <a:solidFill>
                  <a:srgbClr val="FFFFFF"/>
                </a:solidFill>
                <a:latin typeface="+mn-lt"/>
              </a:rPr>
              <a:t>&amp; </a:t>
            </a:r>
            <a:r>
              <a:rPr lang="en-US" sz="1800" dirty="0" smtClean="0">
                <a:solidFill>
                  <a:srgbClr val="FFFFFF"/>
                </a:solidFill>
                <a:latin typeface="+mn-lt"/>
              </a:rPr>
              <a:t>visualization</a:t>
            </a:r>
            <a:endParaRPr lang="en-US" sz="1800" dirty="0">
              <a:solidFill>
                <a:srgbClr val="FFFFFF"/>
              </a:solidFill>
              <a:latin typeface="+mn-lt"/>
            </a:endParaRPr>
          </a:p>
          <a:p>
            <a:pPr marL="342900" indent="-342900">
              <a:buFont typeface="+mj-lt"/>
              <a:buAutoNum type="arabicPeriod" startAt="2"/>
              <a:defRPr/>
            </a:pPr>
            <a:r>
              <a:rPr lang="en-US" sz="1800" dirty="0">
                <a:solidFill>
                  <a:srgbClr val="FFFFFF"/>
                </a:solidFill>
                <a:latin typeface="+mn-lt"/>
              </a:rPr>
              <a:t>Application </a:t>
            </a:r>
            <a:r>
              <a:rPr lang="en-US" sz="1800" dirty="0" smtClean="0">
                <a:solidFill>
                  <a:srgbClr val="FFFFFF"/>
                </a:solidFill>
                <a:latin typeface="+mn-lt"/>
              </a:rPr>
              <a:t>control</a:t>
            </a:r>
            <a:endParaRPr lang="en-US" sz="1800" dirty="0">
              <a:solidFill>
                <a:srgbClr val="FFFFFF"/>
              </a:solidFill>
              <a:latin typeface="+mn-lt"/>
            </a:endParaRPr>
          </a:p>
          <a:p>
            <a:pPr marL="342900" indent="-342900">
              <a:buFont typeface="+mj-lt"/>
              <a:buAutoNum type="arabicPeriod" startAt="2"/>
              <a:defRPr/>
            </a:pPr>
            <a:r>
              <a:rPr lang="en-US" sz="1800" dirty="0" smtClean="0">
                <a:solidFill>
                  <a:srgbClr val="FFFFFF"/>
                </a:solidFill>
                <a:latin typeface="+mn-lt"/>
              </a:rPr>
              <a:t>User identification </a:t>
            </a:r>
            <a:r>
              <a:rPr lang="en-US" sz="1800" dirty="0">
                <a:solidFill>
                  <a:srgbClr val="FFFFFF"/>
                </a:solidFill>
                <a:latin typeface="+mn-lt"/>
              </a:rPr>
              <a:t>through </a:t>
            </a:r>
            <a:r>
              <a:rPr lang="en-US" sz="1800" dirty="0" smtClean="0">
                <a:solidFill>
                  <a:srgbClr val="FFFFFF"/>
                </a:solidFill>
                <a:latin typeface="+mn-lt"/>
              </a:rPr>
              <a:t>Single </a:t>
            </a:r>
            <a:r>
              <a:rPr lang="en-US" sz="1800" dirty="0">
                <a:solidFill>
                  <a:srgbClr val="FFFFFF"/>
                </a:solidFill>
                <a:latin typeface="+mn-lt"/>
              </a:rPr>
              <a:t>Sign On (SSO)</a:t>
            </a:r>
          </a:p>
        </p:txBody>
      </p:sp>
      <p:sp>
        <p:nvSpPr>
          <p:cNvPr id="9" name="TextBox 8"/>
          <p:cNvSpPr txBox="1"/>
          <p:nvPr/>
        </p:nvSpPr>
        <p:spPr>
          <a:xfrm>
            <a:off x="920750" y="1625600"/>
            <a:ext cx="2455863" cy="585788"/>
          </a:xfrm>
          <a:prstGeom prst="rect">
            <a:avLst/>
          </a:prstGeom>
          <a:noFill/>
          <a:ln>
            <a:noFill/>
          </a:ln>
          <a:effectLst/>
        </p:spPr>
        <p:txBody>
          <a:bodyPr>
            <a:spAutoFit/>
          </a:bodyPr>
          <a:lstStyle/>
          <a:p>
            <a:pPr algn="ctr">
              <a:defRPr/>
            </a:pPr>
            <a:r>
              <a:rPr lang="en-US" sz="1600" dirty="0" smtClean="0">
                <a:solidFill>
                  <a:schemeClr val="tx2"/>
                </a:solidFill>
                <a:latin typeface="+mn-lt"/>
                <a:cs typeface="+mn-cs"/>
              </a:rPr>
              <a:t>Stateful </a:t>
            </a:r>
            <a:r>
              <a:rPr lang="en-US" sz="1600" dirty="0">
                <a:solidFill>
                  <a:schemeClr val="tx2"/>
                </a:solidFill>
                <a:latin typeface="+mn-lt"/>
                <a:cs typeface="+mn-cs"/>
              </a:rPr>
              <a:t>Packet Inspection</a:t>
            </a:r>
          </a:p>
        </p:txBody>
      </p:sp>
      <p:sp>
        <p:nvSpPr>
          <p:cNvPr id="10" name="TextBox 9"/>
          <p:cNvSpPr txBox="1"/>
          <p:nvPr/>
        </p:nvSpPr>
        <p:spPr>
          <a:xfrm>
            <a:off x="901700" y="2336800"/>
            <a:ext cx="2455863" cy="338138"/>
          </a:xfrm>
          <a:prstGeom prst="rect">
            <a:avLst/>
          </a:prstGeom>
          <a:noFill/>
          <a:ln>
            <a:noFill/>
          </a:ln>
          <a:effectLst/>
        </p:spPr>
        <p:txBody>
          <a:bodyPr>
            <a:spAutoFit/>
          </a:bodyPr>
          <a:lstStyle/>
          <a:p>
            <a:pPr algn="ctr">
              <a:defRPr/>
            </a:pPr>
            <a:r>
              <a:rPr lang="en-US" sz="1600" b="1" dirty="0">
                <a:solidFill>
                  <a:srgbClr val="0185C3"/>
                </a:solidFill>
                <a:latin typeface="+mn-lt"/>
                <a:cs typeface="+mn-cs"/>
              </a:rPr>
              <a:t>Deep Packet Inspection</a:t>
            </a:r>
          </a:p>
        </p:txBody>
      </p:sp>
    </p:spTree>
    <p:custDataLst>
      <p:tags r:id="rId1"/>
    </p:custDataLst>
    <p:extLst>
      <p:ext uri="{BB962C8B-B14F-4D97-AF65-F5344CB8AC3E}">
        <p14:creationId xmlns:p14="http://schemas.microsoft.com/office/powerpoint/2010/main" val="1693742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019302" y="1076326"/>
            <a:ext cx="6798126" cy="3314699"/>
          </a:xfrm>
          <a:prstGeom prst="rect">
            <a:avLst/>
          </a:prstGeom>
          <a:solidFill>
            <a:srgbClr val="EEEEEE"/>
          </a:solidFill>
          <a:effectLst/>
        </p:spPr>
        <p:txBody>
          <a:bodyPr wrap="square" lIns="137160" tIns="102870" rIns="102870" bIns="102870" rtlCol="0" anchor="ctr">
            <a:noAutofit/>
          </a:bodyPr>
          <a:lstStyle/>
          <a:p>
            <a:pPr>
              <a:lnSpc>
                <a:spcPct val="90000"/>
              </a:lnSpc>
              <a:spcBef>
                <a:spcPts val="450"/>
              </a:spcBef>
              <a:spcAft>
                <a:spcPts val="0"/>
              </a:spcAft>
            </a:pPr>
            <a:endParaRPr lang="en-US" sz="900" dirty="0">
              <a:solidFill>
                <a:srgbClr val="444444"/>
              </a:solidFill>
              <a:latin typeface="Museo Sans For Dell"/>
              <a:cs typeface="Arial" pitchFamily="34" charset="0"/>
            </a:endParaRPr>
          </a:p>
        </p:txBody>
      </p:sp>
      <p:sp>
        <p:nvSpPr>
          <p:cNvPr id="21507" name="Title 1"/>
          <p:cNvSpPr>
            <a:spLocks noGrp="1"/>
          </p:cNvSpPr>
          <p:nvPr>
            <p:ph type="title"/>
          </p:nvPr>
        </p:nvSpPr>
        <p:spPr>
          <a:xfrm>
            <a:off x="425904" y="196172"/>
            <a:ext cx="8279946" cy="332399"/>
          </a:xfrm>
        </p:spPr>
        <p:txBody>
          <a:bodyPr anchor="ctr"/>
          <a:lstStyle/>
          <a:p>
            <a:r>
              <a:rPr lang="en-US" dirty="0" smtClean="0"/>
              <a:t>Next Generation Firewall (NGFW)</a:t>
            </a:r>
            <a:endParaRPr lang="en-US" sz="1350" b="1" dirty="0">
              <a:solidFill>
                <a:schemeClr val="tx1"/>
              </a:solidFill>
            </a:endParaRPr>
          </a:p>
        </p:txBody>
      </p:sp>
      <p:sp>
        <p:nvSpPr>
          <p:cNvPr id="4" name="Content Placeholder 3"/>
          <p:cNvSpPr>
            <a:spLocks noGrp="1"/>
          </p:cNvSpPr>
          <p:nvPr>
            <p:ph sz="quarter" idx="10"/>
          </p:nvPr>
        </p:nvSpPr>
        <p:spPr>
          <a:xfrm>
            <a:off x="361950" y="646828"/>
            <a:ext cx="8286750" cy="211597"/>
          </a:xfrm>
        </p:spPr>
        <p:txBody>
          <a:bodyPr>
            <a:normAutofit lnSpcReduction="10000"/>
          </a:bodyPr>
          <a:lstStyle/>
          <a:p>
            <a:r>
              <a:rPr lang="en-US" dirty="0"/>
              <a:t> </a:t>
            </a:r>
            <a:r>
              <a:rPr lang="en-US" dirty="0" smtClean="0"/>
              <a:t>Breaks </a:t>
            </a:r>
            <a:r>
              <a:rPr lang="en-US" dirty="0"/>
              <a:t>the </a:t>
            </a:r>
            <a:r>
              <a:rPr lang="en-US" dirty="0" smtClean="0"/>
              <a:t>malware </a:t>
            </a:r>
            <a:r>
              <a:rPr lang="en-US" dirty="0"/>
              <a:t>c</a:t>
            </a:r>
            <a:r>
              <a:rPr lang="en-US" dirty="0" smtClean="0"/>
              <a:t>ycle</a:t>
            </a:r>
            <a:endParaRPr lang="en-US" dirty="0"/>
          </a:p>
        </p:txBody>
      </p:sp>
      <p:pic>
        <p:nvPicPr>
          <p:cNvPr id="21519" name="Picture 2" descr="C:\Users\Kurt\Desktop\xs14wwan_lnb_10000f100_b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6331" y="2051452"/>
            <a:ext cx="1822402" cy="1909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p:nvCxnSpPr>
        <p:spPr>
          <a:xfrm>
            <a:off x="3066682" y="2907983"/>
            <a:ext cx="3824336"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7065295" y="1144539"/>
            <a:ext cx="1583405" cy="1206550"/>
            <a:chOff x="7065295" y="1144536"/>
            <a:chExt cx="2147994" cy="1206550"/>
          </a:xfrm>
        </p:grpSpPr>
        <p:sp>
          <p:nvSpPr>
            <p:cNvPr id="5" name="Rounded Rectangle 4"/>
            <p:cNvSpPr/>
            <p:nvPr/>
          </p:nvSpPr>
          <p:spPr>
            <a:xfrm>
              <a:off x="7162803" y="1144536"/>
              <a:ext cx="1952978" cy="1206550"/>
            </a:xfrm>
            <a:prstGeom prst="roundRect">
              <a:avLst>
                <a:gd name="adj" fmla="val 4854"/>
              </a:avLst>
            </a:prstGeom>
            <a:solidFill>
              <a:schemeClr val="tx2"/>
            </a:solidFill>
            <a:ln>
              <a:solidFill>
                <a:schemeClr val="accent1"/>
              </a:solidFill>
            </a:ln>
            <a:effectLst>
              <a:outerShdw blurRad="50800" dist="38100" dir="5400000" algn="t" rotWithShape="0">
                <a:prstClr val="black">
                  <a:alpha val="40000"/>
                </a:prstClr>
              </a:outerShdw>
            </a:effectLst>
          </p:spPr>
          <p:txBody>
            <a:bodyPr wrap="square" lIns="137160" tIns="102870" rIns="102870" bIns="102870" rtlCol="0" anchor="ctr">
              <a:noAutofit/>
            </a:bodyPr>
            <a:lstStyle/>
            <a:p>
              <a:pPr algn="ctr">
                <a:lnSpc>
                  <a:spcPct val="90000"/>
                </a:lnSpc>
                <a:spcBef>
                  <a:spcPts val="450"/>
                </a:spcBef>
                <a:spcAft>
                  <a:spcPts val="0"/>
                </a:spcAft>
              </a:pPr>
              <a:endParaRPr lang="en-US" sz="1500" dirty="0">
                <a:solidFill>
                  <a:srgbClr val="FFFFFF"/>
                </a:solidFill>
                <a:latin typeface="Museo Sans For Dell"/>
                <a:cs typeface="Arial" pitchFamily="34" charset="0"/>
              </a:endParaRPr>
            </a:p>
          </p:txBody>
        </p:sp>
        <p:sp>
          <p:nvSpPr>
            <p:cNvPr id="6" name="Rectangle 5"/>
            <p:cNvSpPr/>
            <p:nvPr/>
          </p:nvSpPr>
          <p:spPr>
            <a:xfrm>
              <a:off x="7065295" y="1186352"/>
              <a:ext cx="2147994" cy="507831"/>
            </a:xfrm>
            <a:prstGeom prst="rect">
              <a:avLst/>
            </a:prstGeom>
          </p:spPr>
          <p:txBody>
            <a:bodyPr wrap="square">
              <a:spAutoFit/>
            </a:bodyPr>
            <a:lstStyle/>
            <a:p>
              <a:pPr marL="39291" algn="ctr">
                <a:lnSpc>
                  <a:spcPct val="90000"/>
                </a:lnSpc>
                <a:spcBef>
                  <a:spcPts val="75"/>
                </a:spcBef>
                <a:spcAft>
                  <a:spcPts val="75"/>
                </a:spcAft>
              </a:pPr>
              <a:r>
                <a:rPr lang="en-US" sz="1500" b="1" dirty="0">
                  <a:solidFill>
                    <a:srgbClr val="0085C3"/>
                  </a:solidFill>
                  <a:latin typeface="Museo Sans For Dell"/>
                  <a:cs typeface="Arial" pitchFamily="34" charset="0"/>
                </a:rPr>
                <a:t>Compromised “Good” Site</a:t>
              </a:r>
              <a:endParaRPr lang="en-US" sz="1050" dirty="0">
                <a:solidFill>
                  <a:srgbClr val="0085C3"/>
                </a:solidFill>
                <a:latin typeface="Museo Sans For Dell"/>
                <a:cs typeface="Arial" pitchFamily="34" charset="0"/>
              </a:endParaRPr>
            </a:p>
          </p:txBody>
        </p:sp>
      </p:grpSp>
      <p:grpSp>
        <p:nvGrpSpPr>
          <p:cNvPr id="7" name="Group 6"/>
          <p:cNvGrpSpPr/>
          <p:nvPr/>
        </p:nvGrpSpPr>
        <p:grpSpPr>
          <a:xfrm>
            <a:off x="606096" y="2305144"/>
            <a:ext cx="1178674" cy="690874"/>
            <a:chOff x="-5016584" y="1923905"/>
            <a:chExt cx="1367255" cy="690874"/>
          </a:xfrm>
        </p:grpSpPr>
        <p:pic>
          <p:nvPicPr>
            <p:cNvPr id="49" name="Picture 9" descr="http://gregsramblings.com/wp-content/uploads/2011/09/adobe-flash.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651" y="1936965"/>
              <a:ext cx="309563" cy="25728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0" name="Picture 11" descr="http://upload.wikimedia.org/wikipedia/en/6/61/Apple_Safar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3039" y="2249099"/>
              <a:ext cx="442912" cy="36568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1" name="Picture 6" descr="http://t1.gstatic.com/images?q=tbn:ANd9GcTaSs5pG_iSsRQV6NddeLZkp_j1rKRHpvYoJPFE6P8gD4fJU3aN"/>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6584" y="1923905"/>
              <a:ext cx="344487" cy="28340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2" name="Picture 8" descr="http://aux.iconpedia.net/uploads/18949644467818029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2340" y="2271265"/>
              <a:ext cx="393011" cy="322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10" descr="http://t2.gstatic.com/images?q=tbn:ANd9GcQjs2qwBBJ4-6S1A2IeMMK1NjN0u5vJuiaCpF4-1GJvRMD_-cNAKw"/>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4402" y="1938271"/>
              <a:ext cx="309563" cy="25467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4" name="Picture 12" descr="http://cyberknight.in/images/jav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78487" y="2207307"/>
              <a:ext cx="239712" cy="368293"/>
            </a:xfrm>
            <a:prstGeom prst="rect">
              <a:avLst/>
            </a:prstGeom>
            <a:noFill/>
            <a:ln w="9525">
              <a:noFill/>
              <a:miter lim="800000"/>
              <a:headEnd/>
              <a:tailEnd/>
            </a:ln>
            <a:effectLst>
              <a:outerShdw blurRad="63500" sx="102000" sy="102000" algn="ctr" rotWithShape="0">
                <a:prstClr val="black">
                  <a:alpha val="40000"/>
                </a:prstClr>
              </a:outerShdw>
            </a:effectLst>
          </p:spPr>
        </p:pic>
      </p:grpSp>
      <p:grpSp>
        <p:nvGrpSpPr>
          <p:cNvPr id="3" name="Group 2"/>
          <p:cNvGrpSpPr/>
          <p:nvPr/>
        </p:nvGrpSpPr>
        <p:grpSpPr>
          <a:xfrm>
            <a:off x="7065295" y="2761482"/>
            <a:ext cx="1583405" cy="1206550"/>
            <a:chOff x="7065295" y="2761479"/>
            <a:chExt cx="2147994" cy="1206550"/>
          </a:xfrm>
        </p:grpSpPr>
        <p:sp>
          <p:nvSpPr>
            <p:cNvPr id="37" name="Rounded Rectangle 36"/>
            <p:cNvSpPr/>
            <p:nvPr/>
          </p:nvSpPr>
          <p:spPr>
            <a:xfrm>
              <a:off x="7162803" y="2761479"/>
              <a:ext cx="1952978" cy="1206550"/>
            </a:xfrm>
            <a:prstGeom prst="roundRect">
              <a:avLst>
                <a:gd name="adj" fmla="val 4854"/>
              </a:avLst>
            </a:prstGeom>
            <a:solidFill>
              <a:schemeClr val="tx2"/>
            </a:solidFill>
            <a:ln>
              <a:solidFill>
                <a:schemeClr val="accent1"/>
              </a:solidFill>
            </a:ln>
            <a:effectLst>
              <a:outerShdw blurRad="50800" dist="38100" dir="5400000" algn="t" rotWithShape="0">
                <a:prstClr val="black">
                  <a:alpha val="40000"/>
                </a:prstClr>
              </a:outerShdw>
            </a:effectLst>
          </p:spPr>
          <p:txBody>
            <a:bodyPr wrap="square" lIns="137160" tIns="102870" rIns="102870" bIns="102870" rtlCol="0" anchor="ctr">
              <a:noAutofit/>
            </a:bodyPr>
            <a:lstStyle/>
            <a:p>
              <a:pPr algn="ctr">
                <a:lnSpc>
                  <a:spcPct val="90000"/>
                </a:lnSpc>
                <a:spcBef>
                  <a:spcPts val="450"/>
                </a:spcBef>
                <a:spcAft>
                  <a:spcPts val="0"/>
                </a:spcAft>
              </a:pPr>
              <a:endParaRPr lang="en-US" sz="1500" dirty="0">
                <a:solidFill>
                  <a:srgbClr val="FFFFFF"/>
                </a:solidFill>
                <a:latin typeface="Museo Sans For Dell"/>
                <a:cs typeface="Arial" pitchFamily="34" charset="0"/>
              </a:endParaRPr>
            </a:p>
          </p:txBody>
        </p:sp>
        <p:sp>
          <p:nvSpPr>
            <p:cNvPr id="38" name="Rectangle 37"/>
            <p:cNvSpPr/>
            <p:nvPr/>
          </p:nvSpPr>
          <p:spPr>
            <a:xfrm>
              <a:off x="7065295" y="2803295"/>
              <a:ext cx="2147994" cy="507831"/>
            </a:xfrm>
            <a:prstGeom prst="rect">
              <a:avLst/>
            </a:prstGeom>
          </p:spPr>
          <p:txBody>
            <a:bodyPr wrap="square">
              <a:spAutoFit/>
            </a:bodyPr>
            <a:lstStyle/>
            <a:p>
              <a:pPr marL="39291" algn="ctr">
                <a:lnSpc>
                  <a:spcPct val="90000"/>
                </a:lnSpc>
                <a:spcBef>
                  <a:spcPts val="75"/>
                </a:spcBef>
                <a:spcAft>
                  <a:spcPts val="75"/>
                </a:spcAft>
              </a:pPr>
              <a:r>
                <a:rPr lang="en-US" sz="1500" b="1" dirty="0">
                  <a:solidFill>
                    <a:srgbClr val="0085C3"/>
                  </a:solidFill>
                  <a:latin typeface="Museo Sans For Dell"/>
                  <a:cs typeface="Arial" pitchFamily="34" charset="0"/>
                </a:rPr>
                <a:t>Malware Hosting Site</a:t>
              </a:r>
              <a:endParaRPr lang="en-US" sz="1050" dirty="0">
                <a:solidFill>
                  <a:srgbClr val="0085C3"/>
                </a:solidFill>
                <a:latin typeface="Museo Sans For Dell"/>
                <a:cs typeface="Arial" pitchFamily="34" charset="0"/>
              </a:endParaRPr>
            </a:p>
          </p:txBody>
        </p:sp>
      </p:grpSp>
      <p:grpSp>
        <p:nvGrpSpPr>
          <p:cNvPr id="11" name="Group 10"/>
          <p:cNvGrpSpPr/>
          <p:nvPr/>
        </p:nvGrpSpPr>
        <p:grpSpPr>
          <a:xfrm>
            <a:off x="2178102" y="1155567"/>
            <a:ext cx="4984702" cy="714256"/>
            <a:chOff x="2178101" y="1155567"/>
            <a:chExt cx="4984702" cy="714256"/>
          </a:xfrm>
        </p:grpSpPr>
        <p:sp>
          <p:nvSpPr>
            <p:cNvPr id="24" name="Down Arrow 23"/>
            <p:cNvSpPr/>
            <p:nvPr/>
          </p:nvSpPr>
          <p:spPr>
            <a:xfrm rot="5400000" flipV="1">
              <a:off x="4313324" y="-979656"/>
              <a:ext cx="714256" cy="4984702"/>
            </a:xfrm>
            <a:prstGeom prst="downArrow">
              <a:avLst/>
            </a:prstGeom>
            <a:solidFill>
              <a:schemeClr val="accent2"/>
            </a:solidFill>
            <a:effectLst/>
          </p:spPr>
          <p:txBody>
            <a:bodyPr wrap="square" lIns="137160" tIns="102870" rIns="102870" bIns="102870" rtlCol="0" anchor="ctr">
              <a:noAutofit/>
            </a:bodyPr>
            <a:lstStyle/>
            <a:p>
              <a:pPr algn="ctr">
                <a:lnSpc>
                  <a:spcPct val="90000"/>
                </a:lnSpc>
                <a:spcBef>
                  <a:spcPts val="450"/>
                </a:spcBef>
                <a:spcAft>
                  <a:spcPts val="0"/>
                </a:spcAft>
              </a:pPr>
              <a:endParaRPr lang="en-US" sz="1500" dirty="0">
                <a:solidFill>
                  <a:srgbClr val="FFFFFF"/>
                </a:solidFill>
                <a:latin typeface="Museo Sans For Dell"/>
                <a:cs typeface="Arial" pitchFamily="34" charset="0"/>
              </a:endParaRPr>
            </a:p>
          </p:txBody>
        </p:sp>
        <p:sp>
          <p:nvSpPr>
            <p:cNvPr id="2" name="Rectangle 1"/>
            <p:cNvSpPr/>
            <p:nvPr/>
          </p:nvSpPr>
          <p:spPr>
            <a:xfrm>
              <a:off x="4868533" y="1324852"/>
              <a:ext cx="1099661" cy="300082"/>
            </a:xfrm>
            <a:prstGeom prst="rect">
              <a:avLst/>
            </a:prstGeom>
          </p:spPr>
          <p:txBody>
            <a:bodyPr wrap="none">
              <a:spAutoFit/>
            </a:bodyPr>
            <a:lstStyle/>
            <a:p>
              <a:pPr marL="39291" algn="ctr">
                <a:lnSpc>
                  <a:spcPct val="90000"/>
                </a:lnSpc>
                <a:spcBef>
                  <a:spcPts val="75"/>
                </a:spcBef>
                <a:spcAft>
                  <a:spcPts val="75"/>
                </a:spcAft>
              </a:pPr>
              <a:r>
                <a:rPr lang="en-US" sz="1500" b="1" dirty="0">
                  <a:solidFill>
                    <a:srgbClr val="FFFFFF"/>
                  </a:solidFill>
                  <a:latin typeface="Museo Sans For Dell"/>
                  <a:cs typeface="Arial" pitchFamily="34" charset="0"/>
                </a:rPr>
                <a:t>Page Visit</a:t>
              </a:r>
              <a:endParaRPr lang="en-US" sz="1050" dirty="0">
                <a:solidFill>
                  <a:srgbClr val="FFFFFF"/>
                </a:solidFill>
                <a:latin typeface="Museo Sans For Dell"/>
                <a:cs typeface="Arial" pitchFamily="34" charset="0"/>
              </a:endParaRPr>
            </a:p>
          </p:txBody>
        </p:sp>
      </p:grpSp>
      <p:grpSp>
        <p:nvGrpSpPr>
          <p:cNvPr id="19" name="Group 18"/>
          <p:cNvGrpSpPr/>
          <p:nvPr/>
        </p:nvGrpSpPr>
        <p:grpSpPr>
          <a:xfrm>
            <a:off x="2178104" y="2956840"/>
            <a:ext cx="4887193" cy="676924"/>
            <a:chOff x="4803464" y="3128286"/>
            <a:chExt cx="2021304" cy="676924"/>
          </a:xfrm>
        </p:grpSpPr>
        <p:sp>
          <p:nvSpPr>
            <p:cNvPr id="46" name="Down Arrow 45"/>
            <p:cNvSpPr/>
            <p:nvPr/>
          </p:nvSpPr>
          <p:spPr>
            <a:xfrm rot="5400000" flipV="1">
              <a:off x="5475654" y="2456096"/>
              <a:ext cx="676924" cy="2021304"/>
            </a:xfrm>
            <a:prstGeom prst="downArrow">
              <a:avLst/>
            </a:prstGeom>
            <a:solidFill>
              <a:schemeClr val="accent4"/>
            </a:solidFill>
            <a:effectLst/>
          </p:spPr>
          <p:txBody>
            <a:bodyPr wrap="square" lIns="137160" tIns="102870" rIns="102870" bIns="102870" rtlCol="0" anchor="ctr">
              <a:noAutofit/>
            </a:bodyPr>
            <a:lstStyle/>
            <a:p>
              <a:pPr algn="ctr">
                <a:lnSpc>
                  <a:spcPct val="90000"/>
                </a:lnSpc>
                <a:spcBef>
                  <a:spcPts val="450"/>
                </a:spcBef>
                <a:spcAft>
                  <a:spcPts val="0"/>
                </a:spcAft>
              </a:pPr>
              <a:endParaRPr lang="en-US" sz="1350" dirty="0">
                <a:solidFill>
                  <a:srgbClr val="FFFFFF"/>
                </a:solidFill>
                <a:latin typeface="Museo Sans For Dell"/>
                <a:cs typeface="Arial" pitchFamily="34" charset="0"/>
              </a:endParaRPr>
            </a:p>
          </p:txBody>
        </p:sp>
        <p:sp>
          <p:nvSpPr>
            <p:cNvPr id="21" name="Text Placeholder 6"/>
            <p:cNvSpPr txBox="1">
              <a:spLocks/>
            </p:cNvSpPr>
            <p:nvPr/>
          </p:nvSpPr>
          <p:spPr bwMode="auto">
            <a:xfrm>
              <a:off x="5877779" y="3395575"/>
              <a:ext cx="856454" cy="207749"/>
            </a:xfrm>
            <a:prstGeom prst="rect">
              <a:avLst/>
            </a:prstGeom>
            <a:noFill/>
            <a:ln w="9525">
              <a:noFill/>
              <a:miter lim="800000"/>
              <a:headEnd/>
              <a:tailEnd/>
            </a:ln>
          </p:spPr>
          <p:txBody>
            <a:bodyPr wrap="square" lIns="0" tIns="0" rIns="0" bIns="0" anchor="ctr">
              <a:spAutoFit/>
            </a:bodyPr>
            <a:lstStyle>
              <a:defPPr>
                <a:defRPr lang="en-US"/>
              </a:defPPr>
              <a:lvl1pPr eaLnBrk="1" hangingPunct="1">
                <a:lnSpc>
                  <a:spcPct val="90000"/>
                </a:lnSpc>
                <a:spcBef>
                  <a:spcPts val="1200"/>
                </a:spcBef>
                <a:buClr>
                  <a:schemeClr val="bg1"/>
                </a:buClr>
                <a:buFont typeface="Arial" charset="0"/>
                <a:buNone/>
                <a:defRPr sz="2000" b="1">
                  <a:solidFill>
                    <a:schemeClr val="bg2"/>
                  </a:solidFill>
                  <a:latin typeface="+mn-lt"/>
                </a:defRPr>
              </a:lvl1pPr>
            </a:lstStyle>
            <a:p>
              <a:pPr>
                <a:buClr>
                  <a:srgbClr val="0085C3"/>
                </a:buClr>
              </a:pPr>
              <a:r>
                <a:rPr lang="en-US" sz="1500" dirty="0">
                  <a:solidFill>
                    <a:srgbClr val="FFFFFF"/>
                  </a:solidFill>
                  <a:cs typeface="Arial" pitchFamily="34" charset="0"/>
                </a:rPr>
                <a:t>Malware Request</a:t>
              </a:r>
            </a:p>
          </p:txBody>
        </p:sp>
      </p:grpSp>
      <p:grpSp>
        <p:nvGrpSpPr>
          <p:cNvPr id="12" name="Group 11"/>
          <p:cNvGrpSpPr/>
          <p:nvPr/>
        </p:nvGrpSpPr>
        <p:grpSpPr>
          <a:xfrm>
            <a:off x="2178103" y="1869826"/>
            <a:ext cx="4887194" cy="665050"/>
            <a:chOff x="4651334" y="2018562"/>
            <a:chExt cx="1946227" cy="665050"/>
          </a:xfrm>
        </p:grpSpPr>
        <p:sp>
          <p:nvSpPr>
            <p:cNvPr id="44" name="Down Arrow 43"/>
            <p:cNvSpPr/>
            <p:nvPr/>
          </p:nvSpPr>
          <p:spPr>
            <a:xfrm rot="16200000" flipH="1" flipV="1">
              <a:off x="5291923" y="1377973"/>
              <a:ext cx="665050" cy="1946227"/>
            </a:xfrm>
            <a:prstGeom prst="downArrow">
              <a:avLst/>
            </a:prstGeom>
            <a:solidFill>
              <a:schemeClr val="accent4"/>
            </a:solidFill>
            <a:effectLst/>
          </p:spPr>
          <p:txBody>
            <a:bodyPr wrap="square" lIns="137160" tIns="102870" rIns="102870" bIns="102870" rtlCol="0" anchor="ctr">
              <a:noAutofit/>
            </a:bodyPr>
            <a:lstStyle/>
            <a:p>
              <a:pPr algn="ctr">
                <a:lnSpc>
                  <a:spcPct val="90000"/>
                </a:lnSpc>
                <a:spcBef>
                  <a:spcPts val="450"/>
                </a:spcBef>
                <a:spcAft>
                  <a:spcPts val="0"/>
                </a:spcAft>
              </a:pPr>
              <a:endParaRPr lang="en-US" sz="1500" dirty="0">
                <a:solidFill>
                  <a:srgbClr val="FFFFFF"/>
                </a:solidFill>
                <a:latin typeface="Museo Sans For Dell"/>
                <a:cs typeface="Arial" pitchFamily="34" charset="0"/>
              </a:endParaRPr>
            </a:p>
          </p:txBody>
        </p:sp>
        <p:sp>
          <p:nvSpPr>
            <p:cNvPr id="20" name="Text Placeholder 4"/>
            <p:cNvSpPr txBox="1">
              <a:spLocks/>
            </p:cNvSpPr>
            <p:nvPr/>
          </p:nvSpPr>
          <p:spPr bwMode="auto">
            <a:xfrm>
              <a:off x="5814116" y="2272243"/>
              <a:ext cx="563482" cy="207749"/>
            </a:xfrm>
            <a:prstGeom prst="rect">
              <a:avLst/>
            </a:prstGeom>
            <a:noFill/>
            <a:ln w="9525">
              <a:noFill/>
              <a:miter lim="800000"/>
              <a:headEnd/>
              <a:tailEnd/>
            </a:ln>
          </p:spPr>
          <p:txBody>
            <a:bodyPr wrap="square" lIns="0" tIns="0" rIns="0" bIns="0" anchor="ctr">
              <a:spAutoFit/>
            </a:bodyPr>
            <a:lstStyle/>
            <a:p>
              <a:pPr>
                <a:lnSpc>
                  <a:spcPct val="90000"/>
                </a:lnSpc>
                <a:spcBef>
                  <a:spcPts val="900"/>
                </a:spcBef>
                <a:buClr>
                  <a:srgbClr val="0085C3"/>
                </a:buClr>
                <a:defRPr/>
              </a:pPr>
              <a:r>
                <a:rPr lang="en-US" sz="1500" b="1" dirty="0">
                  <a:solidFill>
                    <a:srgbClr val="FFFFFF"/>
                  </a:solidFill>
                  <a:latin typeface="Museo Sans For Dell"/>
                  <a:cs typeface="Arial" pitchFamily="34" charset="0"/>
                </a:rPr>
                <a:t>Exploit</a:t>
              </a:r>
            </a:p>
          </p:txBody>
        </p:sp>
      </p:grpSp>
      <p:grpSp>
        <p:nvGrpSpPr>
          <p:cNvPr id="22" name="Group 21"/>
          <p:cNvGrpSpPr/>
          <p:nvPr/>
        </p:nvGrpSpPr>
        <p:grpSpPr>
          <a:xfrm>
            <a:off x="2178105" y="3483675"/>
            <a:ext cx="4887193" cy="676924"/>
            <a:chOff x="4605709" y="4299653"/>
            <a:chExt cx="2021304" cy="676924"/>
          </a:xfrm>
        </p:grpSpPr>
        <p:sp>
          <p:nvSpPr>
            <p:cNvPr id="45" name="Down Arrow 44"/>
            <p:cNvSpPr/>
            <p:nvPr/>
          </p:nvSpPr>
          <p:spPr>
            <a:xfrm rot="16200000" flipH="1" flipV="1">
              <a:off x="5277899" y="3627463"/>
              <a:ext cx="676924" cy="2021304"/>
            </a:xfrm>
            <a:prstGeom prst="downArrow">
              <a:avLst/>
            </a:prstGeom>
            <a:solidFill>
              <a:schemeClr val="accent4"/>
            </a:solidFill>
            <a:effectLst/>
          </p:spPr>
          <p:txBody>
            <a:bodyPr wrap="square" lIns="137160" tIns="102870" rIns="102870" bIns="102870" rtlCol="0" anchor="ctr">
              <a:noAutofit/>
            </a:bodyPr>
            <a:lstStyle/>
            <a:p>
              <a:pPr algn="ctr">
                <a:lnSpc>
                  <a:spcPct val="90000"/>
                </a:lnSpc>
                <a:spcBef>
                  <a:spcPts val="450"/>
                </a:spcBef>
                <a:spcAft>
                  <a:spcPts val="0"/>
                </a:spcAft>
              </a:pPr>
              <a:endParaRPr lang="en-US" sz="1350" dirty="0">
                <a:solidFill>
                  <a:srgbClr val="FFFFFF"/>
                </a:solidFill>
                <a:latin typeface="Museo Sans For Dell"/>
                <a:cs typeface="Arial" pitchFamily="34" charset="0"/>
              </a:endParaRPr>
            </a:p>
          </p:txBody>
        </p:sp>
        <p:sp>
          <p:nvSpPr>
            <p:cNvPr id="36" name="Text Placeholder 6"/>
            <p:cNvSpPr txBox="1">
              <a:spLocks/>
            </p:cNvSpPr>
            <p:nvPr/>
          </p:nvSpPr>
          <p:spPr bwMode="auto">
            <a:xfrm>
              <a:off x="5813346" y="4594641"/>
              <a:ext cx="679633" cy="207749"/>
            </a:xfrm>
            <a:prstGeom prst="rect">
              <a:avLst/>
            </a:prstGeom>
            <a:noFill/>
            <a:ln w="9525">
              <a:noFill/>
              <a:miter lim="800000"/>
              <a:headEnd/>
              <a:tailEnd/>
            </a:ln>
          </p:spPr>
          <p:txBody>
            <a:bodyPr wrap="square" lIns="0" tIns="0" rIns="0" bIns="0" anchor="ctr">
              <a:spAutoFit/>
            </a:bodyPr>
            <a:lstStyle/>
            <a:p>
              <a:pPr>
                <a:lnSpc>
                  <a:spcPct val="90000"/>
                </a:lnSpc>
                <a:spcBef>
                  <a:spcPts val="900"/>
                </a:spcBef>
                <a:buClr>
                  <a:srgbClr val="0085C3"/>
                </a:buClr>
                <a:defRPr/>
              </a:pPr>
              <a:r>
                <a:rPr lang="en-US" sz="1500" b="1" dirty="0">
                  <a:solidFill>
                    <a:srgbClr val="FFFFFF"/>
                  </a:solidFill>
                  <a:latin typeface="Museo Sans For Dell"/>
                  <a:cs typeface="Arial" pitchFamily="34" charset="0"/>
                </a:rPr>
                <a:t>Malware</a:t>
              </a:r>
            </a:p>
          </p:txBody>
        </p:sp>
      </p:grpSp>
      <p:sp>
        <p:nvSpPr>
          <p:cNvPr id="14" name="Content Placeholder 7"/>
          <p:cNvSpPr txBox="1">
            <a:spLocks/>
          </p:cNvSpPr>
          <p:nvPr/>
        </p:nvSpPr>
        <p:spPr bwMode="auto">
          <a:xfrm rot="16200000">
            <a:off x="1374274" y="2502623"/>
            <a:ext cx="3113300" cy="488950"/>
          </a:xfrm>
          <a:prstGeom prst="rect">
            <a:avLst/>
          </a:prstGeom>
          <a:solidFill>
            <a:schemeClr val="accent1"/>
          </a:solidFill>
          <a:ln w="25400" cap="flat" cmpd="sng" algn="ctr">
            <a:noFill/>
            <a:prstDash val="solid"/>
            <a:miter lim="800000"/>
            <a:headEnd/>
            <a:tailEnd/>
          </a:ln>
        </p:spPr>
        <p:style>
          <a:lnRef idx="2">
            <a:schemeClr val="accent5"/>
          </a:lnRef>
          <a:fillRef idx="1">
            <a:schemeClr val="lt1"/>
          </a:fillRef>
          <a:effectRef idx="0">
            <a:schemeClr val="accent5"/>
          </a:effectRef>
          <a:fontRef idx="minor">
            <a:schemeClr val="dk1"/>
          </a:fontRef>
        </p:style>
        <p:txBody>
          <a:bodyPr anchor="ctr"/>
          <a:lstStyle>
            <a:lvl1pPr marL="287338" indent="-287338" algn="l" rtl="0" eaLnBrk="0" fontAlgn="base" hangingPunct="0">
              <a:lnSpc>
                <a:spcPct val="95000"/>
              </a:lnSpc>
              <a:spcBef>
                <a:spcPct val="40000"/>
              </a:spcBef>
              <a:spcAft>
                <a:spcPct val="0"/>
              </a:spcAft>
              <a:buClr>
                <a:schemeClr val="accent1"/>
              </a:buClr>
              <a:buSzPct val="125000"/>
              <a:buFont typeface="Wingdings" charset="2"/>
              <a:buChar char="§"/>
              <a:defRPr sz="2400">
                <a:solidFill>
                  <a:schemeClr val="dk1"/>
                </a:solidFill>
                <a:latin typeface="+mn-lt"/>
                <a:ea typeface="+mn-ea"/>
                <a:cs typeface="+mn-cs"/>
              </a:defRPr>
            </a:lvl1pPr>
            <a:lvl2pPr marL="627063" indent="-225425" algn="l" rtl="0" eaLnBrk="0" fontAlgn="base" hangingPunct="0">
              <a:lnSpc>
                <a:spcPct val="95000"/>
              </a:lnSpc>
              <a:spcBef>
                <a:spcPct val="25000"/>
              </a:spcBef>
              <a:spcAft>
                <a:spcPct val="0"/>
              </a:spcAft>
              <a:buClr>
                <a:schemeClr val="bg2"/>
              </a:buClr>
              <a:buFont typeface="Wingdings" charset="2"/>
              <a:buChar char="§"/>
              <a:defRPr sz="2000">
                <a:solidFill>
                  <a:schemeClr val="dk1"/>
                </a:solidFill>
                <a:latin typeface="+mn-lt"/>
                <a:ea typeface="+mn-ea"/>
                <a:cs typeface="+mn-cs"/>
              </a:defRPr>
            </a:lvl2pPr>
            <a:lvl3pPr marL="914400" indent="-173038" algn="l" rtl="0" eaLnBrk="0" fontAlgn="base" hangingPunct="0">
              <a:lnSpc>
                <a:spcPct val="95000"/>
              </a:lnSpc>
              <a:spcBef>
                <a:spcPct val="25000"/>
              </a:spcBef>
              <a:spcAft>
                <a:spcPct val="0"/>
              </a:spcAft>
              <a:buClr>
                <a:schemeClr val="bg2"/>
              </a:buClr>
              <a:buFont typeface="Wingdings" charset="2"/>
              <a:buChar char="§"/>
              <a:defRPr sz="1800">
                <a:solidFill>
                  <a:schemeClr val="dk1"/>
                </a:solidFill>
                <a:latin typeface="+mn-lt"/>
                <a:ea typeface="+mn-ea"/>
                <a:cs typeface="+mn-cs"/>
              </a:defRPr>
            </a:lvl3pPr>
            <a:lvl4pPr marL="1201738" indent="-173038" algn="l" rtl="0" eaLnBrk="0" fontAlgn="base" hangingPunct="0">
              <a:lnSpc>
                <a:spcPct val="95000"/>
              </a:lnSpc>
              <a:spcBef>
                <a:spcPct val="20000"/>
              </a:spcBef>
              <a:spcAft>
                <a:spcPct val="0"/>
              </a:spcAft>
              <a:buClr>
                <a:schemeClr val="bg2"/>
              </a:buClr>
              <a:buFont typeface="Wingdings"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dk1"/>
                </a:solidFill>
                <a:latin typeface="+mn-lt"/>
                <a:ea typeface="+mn-ea"/>
                <a:cs typeface="+mn-cs"/>
              </a:defRPr>
            </a:lvl9pPr>
          </a:lstStyle>
          <a:p>
            <a:pPr marL="0" indent="0" algn="ctr">
              <a:buClr>
                <a:srgbClr val="FFFFFF"/>
              </a:buClr>
              <a:buFont typeface="Wingdings" charset="2"/>
              <a:buNone/>
              <a:defRPr/>
            </a:pPr>
            <a:r>
              <a:rPr lang="en-US" sz="1500" b="1" dirty="0">
                <a:solidFill>
                  <a:srgbClr val="FFFFFF"/>
                </a:solidFill>
              </a:rPr>
              <a:t>SSL Decryption</a:t>
            </a:r>
          </a:p>
        </p:txBody>
      </p:sp>
      <p:sp>
        <p:nvSpPr>
          <p:cNvPr id="39" name="Content Placeholder 7"/>
          <p:cNvSpPr txBox="1">
            <a:spLocks/>
          </p:cNvSpPr>
          <p:nvPr/>
        </p:nvSpPr>
        <p:spPr bwMode="auto">
          <a:xfrm>
            <a:off x="3395789" y="1186352"/>
            <a:ext cx="1116417" cy="646332"/>
          </a:xfrm>
          <a:prstGeom prst="rect">
            <a:avLst/>
          </a:prstGeom>
          <a:solidFill>
            <a:schemeClr val="accent1"/>
          </a:solidFill>
          <a:ln w="25400" cap="flat" cmpd="sng" algn="ctr">
            <a:noFill/>
            <a:prstDash val="solid"/>
            <a:miter lim="800000"/>
            <a:headEnd/>
            <a:tailEnd/>
          </a:ln>
        </p:spPr>
        <p:style>
          <a:lnRef idx="2">
            <a:schemeClr val="accent5"/>
          </a:lnRef>
          <a:fillRef idx="1">
            <a:schemeClr val="lt1"/>
          </a:fillRef>
          <a:effectRef idx="0">
            <a:schemeClr val="accent5"/>
          </a:effectRef>
          <a:fontRef idx="minor">
            <a:schemeClr val="dk1"/>
          </a:fontRef>
        </p:style>
        <p:txBody>
          <a:bodyPr anchor="ctr"/>
          <a:lstStyle>
            <a:lvl1pPr marL="287338" indent="-287338" algn="l" rtl="0" eaLnBrk="0" fontAlgn="base" hangingPunct="0">
              <a:lnSpc>
                <a:spcPct val="95000"/>
              </a:lnSpc>
              <a:spcBef>
                <a:spcPct val="40000"/>
              </a:spcBef>
              <a:spcAft>
                <a:spcPct val="0"/>
              </a:spcAft>
              <a:buClr>
                <a:schemeClr val="accent1"/>
              </a:buClr>
              <a:buSzPct val="125000"/>
              <a:buFont typeface="Wingdings" charset="2"/>
              <a:buChar char="§"/>
              <a:defRPr sz="2400">
                <a:solidFill>
                  <a:schemeClr val="dk1"/>
                </a:solidFill>
                <a:latin typeface="+mn-lt"/>
                <a:ea typeface="+mn-ea"/>
                <a:cs typeface="+mn-cs"/>
              </a:defRPr>
            </a:lvl1pPr>
            <a:lvl2pPr marL="627063" indent="-225425" algn="l" rtl="0" eaLnBrk="0" fontAlgn="base" hangingPunct="0">
              <a:lnSpc>
                <a:spcPct val="95000"/>
              </a:lnSpc>
              <a:spcBef>
                <a:spcPct val="25000"/>
              </a:spcBef>
              <a:spcAft>
                <a:spcPct val="0"/>
              </a:spcAft>
              <a:buClr>
                <a:schemeClr val="bg2"/>
              </a:buClr>
              <a:buFont typeface="Wingdings" charset="2"/>
              <a:buChar char="§"/>
              <a:defRPr sz="2000">
                <a:solidFill>
                  <a:schemeClr val="dk1"/>
                </a:solidFill>
                <a:latin typeface="+mn-lt"/>
                <a:ea typeface="+mn-ea"/>
                <a:cs typeface="+mn-cs"/>
              </a:defRPr>
            </a:lvl2pPr>
            <a:lvl3pPr marL="914400" indent="-173038" algn="l" rtl="0" eaLnBrk="0" fontAlgn="base" hangingPunct="0">
              <a:lnSpc>
                <a:spcPct val="95000"/>
              </a:lnSpc>
              <a:spcBef>
                <a:spcPct val="25000"/>
              </a:spcBef>
              <a:spcAft>
                <a:spcPct val="0"/>
              </a:spcAft>
              <a:buClr>
                <a:schemeClr val="bg2"/>
              </a:buClr>
              <a:buFont typeface="Wingdings" charset="2"/>
              <a:buChar char="§"/>
              <a:defRPr sz="1800">
                <a:solidFill>
                  <a:schemeClr val="dk1"/>
                </a:solidFill>
                <a:latin typeface="+mn-lt"/>
                <a:ea typeface="+mn-ea"/>
                <a:cs typeface="+mn-cs"/>
              </a:defRPr>
            </a:lvl3pPr>
            <a:lvl4pPr marL="1201738" indent="-173038" algn="l" rtl="0" eaLnBrk="0" fontAlgn="base" hangingPunct="0">
              <a:lnSpc>
                <a:spcPct val="95000"/>
              </a:lnSpc>
              <a:spcBef>
                <a:spcPct val="20000"/>
              </a:spcBef>
              <a:spcAft>
                <a:spcPct val="0"/>
              </a:spcAft>
              <a:buClr>
                <a:schemeClr val="bg2"/>
              </a:buClr>
              <a:buFont typeface="Wingdings"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dk1"/>
                </a:solidFill>
                <a:latin typeface="+mn-lt"/>
                <a:ea typeface="+mn-ea"/>
                <a:cs typeface="+mn-cs"/>
              </a:defRPr>
            </a:lvl9pPr>
          </a:lstStyle>
          <a:p>
            <a:pPr marL="0" indent="0" algn="ctr">
              <a:buClr>
                <a:srgbClr val="FFFFFF"/>
              </a:buClr>
              <a:buFont typeface="Wingdings" charset="2"/>
              <a:buNone/>
              <a:defRPr/>
            </a:pPr>
            <a:r>
              <a:rPr lang="en-US" sz="1050" b="1" dirty="0">
                <a:solidFill>
                  <a:srgbClr val="FFFFFF"/>
                </a:solidFill>
              </a:rPr>
              <a:t>URL Filtering</a:t>
            </a:r>
          </a:p>
        </p:txBody>
      </p:sp>
      <p:sp>
        <p:nvSpPr>
          <p:cNvPr id="40" name="Content Placeholder 7"/>
          <p:cNvSpPr txBox="1">
            <a:spLocks/>
          </p:cNvSpPr>
          <p:nvPr/>
        </p:nvSpPr>
        <p:spPr bwMode="auto">
          <a:xfrm>
            <a:off x="3395789" y="1908292"/>
            <a:ext cx="1116417" cy="626584"/>
          </a:xfrm>
          <a:prstGeom prst="rect">
            <a:avLst/>
          </a:prstGeom>
          <a:solidFill>
            <a:schemeClr val="accent1"/>
          </a:solidFill>
          <a:ln w="25400" cap="flat" cmpd="sng" algn="ctr">
            <a:noFill/>
            <a:prstDash val="solid"/>
            <a:miter lim="800000"/>
            <a:headEnd/>
            <a:tailEnd/>
          </a:ln>
        </p:spPr>
        <p:style>
          <a:lnRef idx="2">
            <a:schemeClr val="accent5"/>
          </a:lnRef>
          <a:fillRef idx="1">
            <a:schemeClr val="lt1"/>
          </a:fillRef>
          <a:effectRef idx="0">
            <a:schemeClr val="accent5"/>
          </a:effectRef>
          <a:fontRef idx="minor">
            <a:schemeClr val="dk1"/>
          </a:fontRef>
        </p:style>
        <p:txBody>
          <a:bodyPr anchor="ctr"/>
          <a:lstStyle>
            <a:lvl1pPr marL="287338" indent="-287338" algn="l" rtl="0" eaLnBrk="0" fontAlgn="base" hangingPunct="0">
              <a:lnSpc>
                <a:spcPct val="95000"/>
              </a:lnSpc>
              <a:spcBef>
                <a:spcPct val="40000"/>
              </a:spcBef>
              <a:spcAft>
                <a:spcPct val="0"/>
              </a:spcAft>
              <a:buClr>
                <a:schemeClr val="accent1"/>
              </a:buClr>
              <a:buSzPct val="125000"/>
              <a:buFont typeface="Wingdings" charset="2"/>
              <a:buChar char="§"/>
              <a:defRPr sz="2400">
                <a:solidFill>
                  <a:schemeClr val="dk1"/>
                </a:solidFill>
                <a:latin typeface="+mn-lt"/>
                <a:ea typeface="+mn-ea"/>
                <a:cs typeface="+mn-cs"/>
              </a:defRPr>
            </a:lvl1pPr>
            <a:lvl2pPr marL="627063" indent="-225425" algn="l" rtl="0" eaLnBrk="0" fontAlgn="base" hangingPunct="0">
              <a:lnSpc>
                <a:spcPct val="95000"/>
              </a:lnSpc>
              <a:spcBef>
                <a:spcPct val="25000"/>
              </a:spcBef>
              <a:spcAft>
                <a:spcPct val="0"/>
              </a:spcAft>
              <a:buClr>
                <a:schemeClr val="bg2"/>
              </a:buClr>
              <a:buFont typeface="Wingdings" charset="2"/>
              <a:buChar char="§"/>
              <a:defRPr sz="2000">
                <a:solidFill>
                  <a:schemeClr val="dk1"/>
                </a:solidFill>
                <a:latin typeface="+mn-lt"/>
                <a:ea typeface="+mn-ea"/>
                <a:cs typeface="+mn-cs"/>
              </a:defRPr>
            </a:lvl2pPr>
            <a:lvl3pPr marL="914400" indent="-173038" algn="l" rtl="0" eaLnBrk="0" fontAlgn="base" hangingPunct="0">
              <a:lnSpc>
                <a:spcPct val="95000"/>
              </a:lnSpc>
              <a:spcBef>
                <a:spcPct val="25000"/>
              </a:spcBef>
              <a:spcAft>
                <a:spcPct val="0"/>
              </a:spcAft>
              <a:buClr>
                <a:schemeClr val="bg2"/>
              </a:buClr>
              <a:buFont typeface="Wingdings" charset="2"/>
              <a:buChar char="§"/>
              <a:defRPr sz="1800">
                <a:solidFill>
                  <a:schemeClr val="dk1"/>
                </a:solidFill>
                <a:latin typeface="+mn-lt"/>
                <a:ea typeface="+mn-ea"/>
                <a:cs typeface="+mn-cs"/>
              </a:defRPr>
            </a:lvl3pPr>
            <a:lvl4pPr marL="1201738" indent="-173038" algn="l" rtl="0" eaLnBrk="0" fontAlgn="base" hangingPunct="0">
              <a:lnSpc>
                <a:spcPct val="95000"/>
              </a:lnSpc>
              <a:spcBef>
                <a:spcPct val="20000"/>
              </a:spcBef>
              <a:spcAft>
                <a:spcPct val="0"/>
              </a:spcAft>
              <a:buClr>
                <a:schemeClr val="bg2"/>
              </a:buClr>
              <a:buFont typeface="Wingdings"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dk1"/>
                </a:solidFill>
                <a:latin typeface="+mn-lt"/>
                <a:ea typeface="+mn-ea"/>
                <a:cs typeface="+mn-cs"/>
              </a:defRPr>
            </a:lvl9pPr>
          </a:lstStyle>
          <a:p>
            <a:pPr marL="0" indent="0" algn="ctr">
              <a:buClr>
                <a:srgbClr val="FFFFFF"/>
              </a:buClr>
              <a:buFont typeface="Wingdings" charset="2"/>
              <a:buNone/>
              <a:defRPr/>
            </a:pPr>
            <a:r>
              <a:rPr lang="en-US" sz="1050" b="1" dirty="0">
                <a:solidFill>
                  <a:srgbClr val="FFFFFF"/>
                </a:solidFill>
              </a:rPr>
              <a:t>Intrusion Prevention</a:t>
            </a:r>
          </a:p>
        </p:txBody>
      </p:sp>
      <p:sp>
        <p:nvSpPr>
          <p:cNvPr id="41" name="Content Placeholder 7"/>
          <p:cNvSpPr txBox="1">
            <a:spLocks/>
          </p:cNvSpPr>
          <p:nvPr/>
        </p:nvSpPr>
        <p:spPr bwMode="auto">
          <a:xfrm>
            <a:off x="3395789" y="2813560"/>
            <a:ext cx="1116417" cy="1486092"/>
          </a:xfrm>
          <a:prstGeom prst="rect">
            <a:avLst/>
          </a:prstGeom>
          <a:solidFill>
            <a:schemeClr val="accent1"/>
          </a:solidFill>
          <a:ln w="25400" cap="flat" cmpd="sng" algn="ctr">
            <a:noFill/>
            <a:prstDash val="solid"/>
            <a:miter lim="800000"/>
            <a:headEnd/>
            <a:tailEnd/>
          </a:ln>
        </p:spPr>
        <p:style>
          <a:lnRef idx="2">
            <a:schemeClr val="accent5"/>
          </a:lnRef>
          <a:fillRef idx="1">
            <a:schemeClr val="lt1"/>
          </a:fillRef>
          <a:effectRef idx="0">
            <a:schemeClr val="accent5"/>
          </a:effectRef>
          <a:fontRef idx="minor">
            <a:schemeClr val="dk1"/>
          </a:fontRef>
        </p:style>
        <p:txBody>
          <a:bodyPr anchor="ctr"/>
          <a:lstStyle>
            <a:lvl1pPr marL="287338" indent="-287338" algn="l" rtl="0" eaLnBrk="0" fontAlgn="base" hangingPunct="0">
              <a:lnSpc>
                <a:spcPct val="95000"/>
              </a:lnSpc>
              <a:spcBef>
                <a:spcPct val="40000"/>
              </a:spcBef>
              <a:spcAft>
                <a:spcPct val="0"/>
              </a:spcAft>
              <a:buClr>
                <a:schemeClr val="accent1"/>
              </a:buClr>
              <a:buSzPct val="125000"/>
              <a:buFont typeface="Wingdings" charset="2"/>
              <a:buChar char="§"/>
              <a:defRPr sz="2400">
                <a:solidFill>
                  <a:schemeClr val="dk1"/>
                </a:solidFill>
                <a:latin typeface="+mn-lt"/>
                <a:ea typeface="+mn-ea"/>
                <a:cs typeface="+mn-cs"/>
              </a:defRPr>
            </a:lvl1pPr>
            <a:lvl2pPr marL="627063" indent="-225425" algn="l" rtl="0" eaLnBrk="0" fontAlgn="base" hangingPunct="0">
              <a:lnSpc>
                <a:spcPct val="95000"/>
              </a:lnSpc>
              <a:spcBef>
                <a:spcPct val="25000"/>
              </a:spcBef>
              <a:spcAft>
                <a:spcPct val="0"/>
              </a:spcAft>
              <a:buClr>
                <a:schemeClr val="bg2"/>
              </a:buClr>
              <a:buFont typeface="Wingdings" charset="2"/>
              <a:buChar char="§"/>
              <a:defRPr sz="2000">
                <a:solidFill>
                  <a:schemeClr val="dk1"/>
                </a:solidFill>
                <a:latin typeface="+mn-lt"/>
                <a:ea typeface="+mn-ea"/>
                <a:cs typeface="+mn-cs"/>
              </a:defRPr>
            </a:lvl2pPr>
            <a:lvl3pPr marL="914400" indent="-173038" algn="l" rtl="0" eaLnBrk="0" fontAlgn="base" hangingPunct="0">
              <a:lnSpc>
                <a:spcPct val="95000"/>
              </a:lnSpc>
              <a:spcBef>
                <a:spcPct val="25000"/>
              </a:spcBef>
              <a:spcAft>
                <a:spcPct val="0"/>
              </a:spcAft>
              <a:buClr>
                <a:schemeClr val="bg2"/>
              </a:buClr>
              <a:buFont typeface="Wingdings" charset="2"/>
              <a:buChar char="§"/>
              <a:defRPr sz="1800">
                <a:solidFill>
                  <a:schemeClr val="dk1"/>
                </a:solidFill>
                <a:latin typeface="+mn-lt"/>
                <a:ea typeface="+mn-ea"/>
                <a:cs typeface="+mn-cs"/>
              </a:defRPr>
            </a:lvl3pPr>
            <a:lvl4pPr marL="1201738" indent="-173038" algn="l" rtl="0" eaLnBrk="0" fontAlgn="base" hangingPunct="0">
              <a:lnSpc>
                <a:spcPct val="95000"/>
              </a:lnSpc>
              <a:spcBef>
                <a:spcPct val="20000"/>
              </a:spcBef>
              <a:spcAft>
                <a:spcPct val="0"/>
              </a:spcAft>
              <a:buClr>
                <a:schemeClr val="bg2"/>
              </a:buClr>
              <a:buFont typeface="Wingdings"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dk1"/>
                </a:solidFill>
                <a:latin typeface="+mn-lt"/>
                <a:ea typeface="+mn-ea"/>
                <a:cs typeface="+mn-cs"/>
              </a:defRPr>
            </a:lvl9pPr>
          </a:lstStyle>
          <a:p>
            <a:pPr marL="0" indent="0" algn="ctr">
              <a:buClr>
                <a:srgbClr val="FFFFFF"/>
              </a:buClr>
              <a:buFont typeface="Wingdings" charset="2"/>
              <a:buNone/>
              <a:defRPr/>
            </a:pPr>
            <a:r>
              <a:rPr lang="en-US" sz="1050" b="1" dirty="0">
                <a:solidFill>
                  <a:srgbClr val="FFFFFF"/>
                </a:solidFill>
              </a:rPr>
              <a:t>Network Anti-Virus</a:t>
            </a:r>
          </a:p>
          <a:p>
            <a:pPr marL="0" indent="0" algn="ctr">
              <a:buClr>
                <a:srgbClr val="FFFFFF"/>
              </a:buClr>
              <a:buFont typeface="Wingdings" charset="2"/>
              <a:buNone/>
              <a:defRPr/>
            </a:pPr>
            <a:r>
              <a:rPr lang="en-US" sz="1050" b="1" dirty="0">
                <a:solidFill>
                  <a:srgbClr val="FFFFFF"/>
                </a:solidFill>
              </a:rPr>
              <a:t>Cloud Anti-Virus</a:t>
            </a:r>
          </a:p>
          <a:p>
            <a:pPr marL="0" indent="0" algn="ctr">
              <a:buClr>
                <a:srgbClr val="FFFFFF"/>
              </a:buClr>
              <a:buFont typeface="Wingdings" charset="2"/>
              <a:buNone/>
              <a:defRPr/>
            </a:pPr>
            <a:r>
              <a:rPr lang="en-US" sz="1050" b="1" dirty="0">
                <a:solidFill>
                  <a:srgbClr val="FFFFFF"/>
                </a:solidFill>
              </a:rPr>
              <a:t>Botnet Filtering</a:t>
            </a:r>
          </a:p>
        </p:txBody>
      </p:sp>
      <p:sp>
        <p:nvSpPr>
          <p:cNvPr id="43" name="Content Placeholder 7"/>
          <p:cNvSpPr txBox="1">
            <a:spLocks/>
          </p:cNvSpPr>
          <p:nvPr/>
        </p:nvSpPr>
        <p:spPr bwMode="auto">
          <a:xfrm>
            <a:off x="629162" y="3504460"/>
            <a:ext cx="1116417" cy="646796"/>
          </a:xfrm>
          <a:prstGeom prst="rect">
            <a:avLst/>
          </a:prstGeom>
          <a:solidFill>
            <a:schemeClr val="accent1"/>
          </a:solidFill>
          <a:ln w="25400" cap="flat" cmpd="sng" algn="ctr">
            <a:noFill/>
            <a:prstDash val="solid"/>
            <a:miter lim="800000"/>
            <a:headEnd/>
            <a:tailEnd/>
          </a:ln>
        </p:spPr>
        <p:style>
          <a:lnRef idx="2">
            <a:schemeClr val="accent5"/>
          </a:lnRef>
          <a:fillRef idx="1">
            <a:schemeClr val="lt1"/>
          </a:fillRef>
          <a:effectRef idx="0">
            <a:schemeClr val="accent5"/>
          </a:effectRef>
          <a:fontRef idx="minor">
            <a:schemeClr val="dk1"/>
          </a:fontRef>
        </p:style>
        <p:txBody>
          <a:bodyPr anchor="ctr"/>
          <a:lstStyle>
            <a:lvl1pPr marL="287338" indent="-287338" algn="l" rtl="0" eaLnBrk="0" fontAlgn="base" hangingPunct="0">
              <a:lnSpc>
                <a:spcPct val="95000"/>
              </a:lnSpc>
              <a:spcBef>
                <a:spcPct val="40000"/>
              </a:spcBef>
              <a:spcAft>
                <a:spcPct val="0"/>
              </a:spcAft>
              <a:buClr>
                <a:schemeClr val="accent1"/>
              </a:buClr>
              <a:buSzPct val="125000"/>
              <a:buFont typeface="Wingdings" charset="2"/>
              <a:buChar char="§"/>
              <a:defRPr sz="2400">
                <a:solidFill>
                  <a:schemeClr val="dk1"/>
                </a:solidFill>
                <a:latin typeface="+mn-lt"/>
                <a:ea typeface="+mn-ea"/>
                <a:cs typeface="+mn-cs"/>
              </a:defRPr>
            </a:lvl1pPr>
            <a:lvl2pPr marL="627063" indent="-225425" algn="l" rtl="0" eaLnBrk="0" fontAlgn="base" hangingPunct="0">
              <a:lnSpc>
                <a:spcPct val="95000"/>
              </a:lnSpc>
              <a:spcBef>
                <a:spcPct val="25000"/>
              </a:spcBef>
              <a:spcAft>
                <a:spcPct val="0"/>
              </a:spcAft>
              <a:buClr>
                <a:schemeClr val="bg2"/>
              </a:buClr>
              <a:buFont typeface="Wingdings" charset="2"/>
              <a:buChar char="§"/>
              <a:defRPr sz="2000">
                <a:solidFill>
                  <a:schemeClr val="dk1"/>
                </a:solidFill>
                <a:latin typeface="+mn-lt"/>
                <a:ea typeface="+mn-ea"/>
                <a:cs typeface="+mn-cs"/>
              </a:defRPr>
            </a:lvl2pPr>
            <a:lvl3pPr marL="914400" indent="-173038" algn="l" rtl="0" eaLnBrk="0" fontAlgn="base" hangingPunct="0">
              <a:lnSpc>
                <a:spcPct val="95000"/>
              </a:lnSpc>
              <a:spcBef>
                <a:spcPct val="25000"/>
              </a:spcBef>
              <a:spcAft>
                <a:spcPct val="0"/>
              </a:spcAft>
              <a:buClr>
                <a:schemeClr val="bg2"/>
              </a:buClr>
              <a:buFont typeface="Wingdings" charset="2"/>
              <a:buChar char="§"/>
              <a:defRPr sz="1800">
                <a:solidFill>
                  <a:schemeClr val="dk1"/>
                </a:solidFill>
                <a:latin typeface="+mn-lt"/>
                <a:ea typeface="+mn-ea"/>
                <a:cs typeface="+mn-cs"/>
              </a:defRPr>
            </a:lvl3pPr>
            <a:lvl4pPr marL="1201738" indent="-173038" algn="l" rtl="0" eaLnBrk="0" fontAlgn="base" hangingPunct="0">
              <a:lnSpc>
                <a:spcPct val="95000"/>
              </a:lnSpc>
              <a:spcBef>
                <a:spcPct val="20000"/>
              </a:spcBef>
              <a:spcAft>
                <a:spcPct val="0"/>
              </a:spcAft>
              <a:buClr>
                <a:schemeClr val="bg2"/>
              </a:buClr>
              <a:buFont typeface="Wingdings"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dk1"/>
                </a:solidFill>
                <a:latin typeface="+mn-lt"/>
                <a:ea typeface="+mn-ea"/>
                <a:cs typeface="+mn-cs"/>
              </a:defRPr>
            </a:lvl9pPr>
          </a:lstStyle>
          <a:p>
            <a:pPr marL="0" indent="0" algn="ctr">
              <a:buClr>
                <a:srgbClr val="FFFFFF"/>
              </a:buClr>
              <a:buFont typeface="Wingdings" charset="2"/>
              <a:buNone/>
              <a:defRPr/>
            </a:pPr>
            <a:r>
              <a:rPr lang="en-US" sz="1050" b="1" dirty="0">
                <a:solidFill>
                  <a:srgbClr val="FFFFFF"/>
                </a:solidFill>
              </a:rPr>
              <a:t>Protect the Endpoints</a:t>
            </a:r>
          </a:p>
        </p:txBody>
      </p:sp>
    </p:spTree>
    <p:extLst>
      <p:ext uri="{BB962C8B-B14F-4D97-AF65-F5344CB8AC3E}">
        <p14:creationId xmlns:p14="http://schemas.microsoft.com/office/powerpoint/2010/main" val="20862395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9" grpId="0" animBg="1"/>
      <p:bldP spid="40" grpId="0" animBg="1"/>
      <p:bldP spid="4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0275" y="1095698"/>
            <a:ext cx="4762499" cy="357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https://webmarketing-webapps.quest.com/engine/pullfile.asp?id=47389&amp;table=CreativeServices_Files"/>
          <p:cNvSpPr>
            <a:spLocks noChangeAspect="1" noChangeArrowheads="1"/>
          </p:cNvSpPr>
          <p:nvPr/>
        </p:nvSpPr>
        <p:spPr bwMode="auto">
          <a:xfrm>
            <a:off x="63500" y="-136525"/>
            <a:ext cx="9410700" cy="7067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useo Sans For Dell" pitchFamily="2" charset="0"/>
            </a:endParaRPr>
          </a:p>
        </p:txBody>
      </p:sp>
      <p:pic>
        <p:nvPicPr>
          <p:cNvPr id="3077" name="Picture 5" descr="C:\Windows\Temp\wzab38\Diagram-Competitivearchitecture-v2-VG-249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6266" y="1453695"/>
            <a:ext cx="5982558" cy="27813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smtClean="0"/>
              <a:t>Reassembly-Free </a:t>
            </a:r>
            <a:r>
              <a:rPr lang="en-US" dirty="0"/>
              <a:t>Deep Packet Inspection</a:t>
            </a:r>
            <a:r>
              <a:rPr lang="en-US" baseline="30000" dirty="0"/>
              <a:t>®</a:t>
            </a:r>
            <a:r>
              <a:rPr lang="en-US" dirty="0"/>
              <a:t> </a:t>
            </a:r>
            <a:r>
              <a:rPr lang="en-US" dirty="0" smtClean="0"/>
              <a:t>(RFDPI</a:t>
            </a:r>
            <a:r>
              <a:rPr lang="en-US" dirty="0"/>
              <a:t>) versus Packet </a:t>
            </a:r>
            <a:r>
              <a:rPr lang="en-US" dirty="0" smtClean="0"/>
              <a:t>assembly-based architecture</a:t>
            </a:r>
            <a:endParaRPr lang="en-US" dirty="0"/>
          </a:p>
        </p:txBody>
      </p:sp>
      <p:sp>
        <p:nvSpPr>
          <p:cNvPr id="5" name="Rectangle 4"/>
          <p:cNvSpPr/>
          <p:nvPr/>
        </p:nvSpPr>
        <p:spPr>
          <a:xfrm>
            <a:off x="2197553" y="4751918"/>
            <a:ext cx="4776561" cy="246221"/>
          </a:xfrm>
          <a:prstGeom prst="rect">
            <a:avLst/>
          </a:prstGeom>
        </p:spPr>
        <p:txBody>
          <a:bodyPr wrap="square">
            <a:spAutoFit/>
          </a:bodyPr>
          <a:lstStyle/>
          <a:p>
            <a:pPr algn="ctr"/>
            <a:r>
              <a:rPr lang="en-US" sz="1000" dirty="0">
                <a:latin typeface="+mn-lt"/>
              </a:rPr>
              <a:t>U.S. Patents 7,310,815; 7,600,257; 7,738,380; </a:t>
            </a:r>
            <a:r>
              <a:rPr lang="en-US" sz="1000" dirty="0" smtClean="0">
                <a:latin typeface="+mn-lt"/>
              </a:rPr>
              <a:t>7,835,361</a:t>
            </a:r>
            <a:endParaRPr lang="en-US" sz="1200" dirty="0">
              <a:latin typeface="+mn-lt"/>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4199" y="3275131"/>
            <a:ext cx="2743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23920" y="3216612"/>
            <a:ext cx="678391" cy="230832"/>
          </a:xfrm>
          <a:prstGeom prst="rect">
            <a:avLst/>
          </a:prstGeom>
          <a:noFill/>
        </p:spPr>
        <p:txBody>
          <a:bodyPr wrap="none" rtlCol="0">
            <a:spAutoFit/>
          </a:bodyPr>
          <a:lstStyle/>
          <a:p>
            <a:pPr algn="ctr">
              <a:lnSpc>
                <a:spcPct val="90000"/>
              </a:lnSpc>
              <a:spcBef>
                <a:spcPts val="100"/>
              </a:spcBef>
              <a:spcAft>
                <a:spcPts val="100"/>
              </a:spcAft>
            </a:pPr>
            <a:r>
              <a:rPr lang="en-US" sz="1000" dirty="0" smtClean="0">
                <a:solidFill>
                  <a:srgbClr val="C00000"/>
                </a:solidFill>
                <a:latin typeface="+mn-lt"/>
              </a:rPr>
              <a:t>Malware</a:t>
            </a:r>
          </a:p>
        </p:txBody>
      </p:sp>
    </p:spTree>
    <p:extLst>
      <p:ext uri="{BB962C8B-B14F-4D97-AF65-F5344CB8AC3E}">
        <p14:creationId xmlns:p14="http://schemas.microsoft.com/office/powerpoint/2010/main" val="10184033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077"/>
                                        </p:tgtEl>
                                      </p:cBhvr>
                                    </p:animEffect>
                                    <p:set>
                                      <p:cBhvr>
                                        <p:cTn id="7" dur="1" fill="hold">
                                          <p:stCondLst>
                                            <p:cond delay="999"/>
                                          </p:stCondLst>
                                        </p:cTn>
                                        <p:tgtEl>
                                          <p:spTgt spid="307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006" y="172443"/>
            <a:ext cx="7955280" cy="664797"/>
          </a:xfrm>
        </p:spPr>
        <p:txBody>
          <a:bodyPr>
            <a:normAutofit/>
          </a:bodyPr>
          <a:lstStyle/>
          <a:p>
            <a:r>
              <a:rPr lang="en-US" sz="2400" dirty="0">
                <a:solidFill>
                  <a:srgbClr val="6EA204"/>
                </a:solidFill>
                <a:latin typeface="+mj-lt"/>
              </a:rPr>
              <a:t>E</a:t>
            </a:r>
            <a:r>
              <a:rPr lang="en-US" sz="2400" dirty="0" smtClean="0">
                <a:solidFill>
                  <a:srgbClr val="6EA204"/>
                </a:solidFill>
                <a:latin typeface="+mj-lt"/>
              </a:rPr>
              <a:t>ncrypted web traffic growth</a:t>
            </a:r>
            <a:endParaRPr lang="en-US" sz="2400" dirty="0">
              <a:solidFill>
                <a:srgbClr val="6EA204"/>
              </a:solidFill>
              <a:latin typeface="+mj-lt"/>
            </a:endParaRPr>
          </a:p>
        </p:txBody>
      </p:sp>
      <p:sp>
        <p:nvSpPr>
          <p:cNvPr id="5" name="TextBox 4"/>
          <p:cNvSpPr txBox="1"/>
          <p:nvPr/>
        </p:nvSpPr>
        <p:spPr>
          <a:xfrm>
            <a:off x="223005" y="772486"/>
            <a:ext cx="7427677" cy="1200329"/>
          </a:xfrm>
          <a:prstGeom prst="rect">
            <a:avLst/>
          </a:prstGeom>
          <a:noFill/>
        </p:spPr>
        <p:txBody>
          <a:bodyPr wrap="square" rtlCol="0">
            <a:spAutoFit/>
          </a:bodyPr>
          <a:lstStyle/>
          <a:p>
            <a:pPr marL="285750" indent="-285750">
              <a:buFont typeface="Wingdings" pitchFamily="2" charset="2"/>
              <a:buChar char="§"/>
            </a:pPr>
            <a:r>
              <a:rPr lang="en-US" sz="1200" dirty="0" smtClean="0">
                <a:solidFill>
                  <a:schemeClr val="bg2"/>
                </a:solidFill>
                <a:latin typeface="+mn-lt"/>
              </a:rPr>
              <a:t>SSL/TLS comprises 15–20</a:t>
            </a:r>
            <a:r>
              <a:rPr lang="en-US" sz="1200" dirty="0">
                <a:solidFill>
                  <a:schemeClr val="bg2"/>
                </a:solidFill>
                <a:latin typeface="+mn-lt"/>
              </a:rPr>
              <a:t> </a:t>
            </a:r>
            <a:r>
              <a:rPr lang="en-US" sz="1200" dirty="0" smtClean="0">
                <a:solidFill>
                  <a:schemeClr val="bg2"/>
                </a:solidFill>
                <a:latin typeface="+mn-lt"/>
              </a:rPr>
              <a:t>percent of total web traffic and 25–35</a:t>
            </a:r>
            <a:r>
              <a:rPr lang="en-US" sz="1200" dirty="0">
                <a:solidFill>
                  <a:schemeClr val="bg2"/>
                </a:solidFill>
                <a:latin typeface="+mn-lt"/>
              </a:rPr>
              <a:t> </a:t>
            </a:r>
            <a:r>
              <a:rPr lang="en-US" sz="1200" dirty="0" smtClean="0">
                <a:solidFill>
                  <a:schemeClr val="bg2"/>
                </a:solidFill>
                <a:latin typeface="+mn-lt"/>
              </a:rPr>
              <a:t>percent of typical enterprise traffic</a:t>
            </a:r>
          </a:p>
          <a:p>
            <a:pPr marL="285750" indent="-285750">
              <a:buFont typeface="Wingdings" pitchFamily="2" charset="2"/>
              <a:buChar char="§"/>
            </a:pPr>
            <a:r>
              <a:rPr lang="en-US" sz="1200" dirty="0" smtClean="0">
                <a:solidFill>
                  <a:schemeClr val="bg2"/>
                </a:solidFill>
                <a:latin typeface="+mn-lt"/>
              </a:rPr>
              <a:t>There’s an average yearly increase of 20 percent in SSL/TLS traffic</a:t>
            </a:r>
          </a:p>
          <a:p>
            <a:pPr marL="285750" indent="-285750">
              <a:buFont typeface="Wingdings" pitchFamily="2" charset="2"/>
              <a:buChar char="§"/>
            </a:pPr>
            <a:r>
              <a:rPr lang="en-US" sz="1200" dirty="0" smtClean="0">
                <a:solidFill>
                  <a:schemeClr val="bg2"/>
                </a:solidFill>
                <a:latin typeface="+mn-lt"/>
              </a:rPr>
              <a:t>Only 20 percent of enterprises with next-generation firewalls (NGFWs) inspect inbound/outbound SSL/TLS traffic</a:t>
            </a:r>
          </a:p>
          <a:p>
            <a:pPr marL="285750" indent="-285750">
              <a:buFont typeface="Wingdings" pitchFamily="2" charset="2"/>
              <a:buChar char="§"/>
            </a:pPr>
            <a:r>
              <a:rPr lang="en-US" sz="1200" dirty="0" smtClean="0">
                <a:solidFill>
                  <a:schemeClr val="bg2"/>
                </a:solidFill>
                <a:latin typeface="+mn-lt"/>
              </a:rPr>
              <a:t>50 percent of all inbound/outbound attacks will use SSL/TLS by 2017</a:t>
            </a:r>
          </a:p>
          <a:p>
            <a:pPr lvl="5"/>
            <a:r>
              <a:rPr lang="en-US" sz="1200" dirty="0">
                <a:solidFill>
                  <a:schemeClr val="bg2"/>
                </a:solidFill>
                <a:latin typeface="+mn-lt"/>
              </a:rPr>
              <a:t>	</a:t>
            </a:r>
            <a:r>
              <a:rPr lang="en-US" sz="1200" dirty="0" smtClean="0">
                <a:solidFill>
                  <a:schemeClr val="bg2"/>
                </a:solidFill>
                <a:latin typeface="+mn-lt"/>
              </a:rPr>
              <a:t>		- Gartner</a:t>
            </a:r>
            <a:endParaRPr lang="en-US" sz="1200" dirty="0">
              <a:solidFill>
                <a:schemeClr val="bg2"/>
              </a:solidFill>
              <a:latin typeface="+mn-lt"/>
            </a:endParaRPr>
          </a:p>
        </p:txBody>
      </p:sp>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861" y="1739011"/>
            <a:ext cx="6045822" cy="2967213"/>
          </a:xfrm>
          <a:prstGeom prst="rect">
            <a:avLst/>
          </a:prstGeom>
          <a:solidFill>
            <a:schemeClr val="tx2"/>
          </a:solidFill>
          <a:ln>
            <a:noFill/>
          </a:ln>
          <a:extLst/>
        </p:spPr>
      </p:pic>
      <p:sp>
        <p:nvSpPr>
          <p:cNvPr id="7" name="Right Arrow 6"/>
          <p:cNvSpPr/>
          <p:nvPr/>
        </p:nvSpPr>
        <p:spPr>
          <a:xfrm rot="16200000">
            <a:off x="5000594" y="2630210"/>
            <a:ext cx="1128641" cy="784217"/>
          </a:xfrm>
          <a:prstGeom prst="rightArrow">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8" name="TextBox 7"/>
          <p:cNvSpPr txBox="1"/>
          <p:nvPr/>
        </p:nvSpPr>
        <p:spPr>
          <a:xfrm>
            <a:off x="5290909" y="3633983"/>
            <a:ext cx="883980" cy="341632"/>
          </a:xfrm>
          <a:prstGeom prst="rect">
            <a:avLst/>
          </a:prstGeom>
          <a:solidFill>
            <a:schemeClr val="tx2"/>
          </a:solidFill>
        </p:spPr>
        <p:txBody>
          <a:bodyPr wrap="square" rtlCol="0">
            <a:spAutoFit/>
          </a:bodyPr>
          <a:lstStyle/>
          <a:p>
            <a:pPr>
              <a:lnSpc>
                <a:spcPct val="90000"/>
              </a:lnSpc>
              <a:spcBef>
                <a:spcPts val="600"/>
              </a:spcBef>
              <a:spcAft>
                <a:spcPts val="0"/>
              </a:spcAft>
              <a:buClr>
                <a:schemeClr val="bg1"/>
              </a:buClr>
            </a:pPr>
            <a:r>
              <a:rPr lang="en-US" sz="1800" b="1" dirty="0" smtClean="0">
                <a:solidFill>
                  <a:schemeClr val="bg2"/>
                </a:solidFill>
                <a:latin typeface="+mn-lt"/>
              </a:rPr>
              <a:t>315%</a:t>
            </a:r>
          </a:p>
        </p:txBody>
      </p:sp>
      <p:sp>
        <p:nvSpPr>
          <p:cNvPr id="9" name="Right Arrow 8"/>
          <p:cNvSpPr/>
          <p:nvPr/>
        </p:nvSpPr>
        <p:spPr>
          <a:xfrm rot="16200000">
            <a:off x="2429659" y="2452956"/>
            <a:ext cx="1128643" cy="784217"/>
          </a:xfrm>
          <a:prstGeom prst="rightArrow">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10" name="TextBox 9"/>
          <p:cNvSpPr txBox="1"/>
          <p:nvPr/>
        </p:nvSpPr>
        <p:spPr>
          <a:xfrm>
            <a:off x="3273109" y="2880985"/>
            <a:ext cx="731410" cy="341632"/>
          </a:xfrm>
          <a:prstGeom prst="rect">
            <a:avLst/>
          </a:prstGeom>
          <a:solidFill>
            <a:schemeClr val="tx2"/>
          </a:solidFill>
        </p:spPr>
        <p:txBody>
          <a:bodyPr wrap="square" rtlCol="0">
            <a:spAutoFit/>
          </a:bodyPr>
          <a:lstStyle/>
          <a:p>
            <a:pPr>
              <a:lnSpc>
                <a:spcPct val="90000"/>
              </a:lnSpc>
              <a:spcBef>
                <a:spcPts val="600"/>
              </a:spcBef>
              <a:spcAft>
                <a:spcPts val="0"/>
              </a:spcAft>
              <a:buClr>
                <a:schemeClr val="bg1"/>
              </a:buClr>
            </a:pPr>
            <a:r>
              <a:rPr lang="en-US" sz="1800" b="1" dirty="0" smtClean="0">
                <a:solidFill>
                  <a:schemeClr val="bg2"/>
                </a:solidFill>
                <a:latin typeface="+mn-lt"/>
              </a:rPr>
              <a:t>58%</a:t>
            </a:r>
          </a:p>
        </p:txBody>
      </p:sp>
      <p:sp>
        <p:nvSpPr>
          <p:cNvPr id="11" name="Right Arrow 10"/>
          <p:cNvSpPr/>
          <p:nvPr/>
        </p:nvSpPr>
        <p:spPr>
          <a:xfrm rot="16200000">
            <a:off x="2825580" y="3875221"/>
            <a:ext cx="1128641" cy="784217"/>
          </a:xfrm>
          <a:prstGeom prst="rightArrow">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12" name="TextBox 11"/>
          <p:cNvSpPr txBox="1"/>
          <p:nvPr/>
        </p:nvSpPr>
        <p:spPr>
          <a:xfrm>
            <a:off x="3673094" y="4256489"/>
            <a:ext cx="912880" cy="341632"/>
          </a:xfrm>
          <a:prstGeom prst="rect">
            <a:avLst/>
          </a:prstGeom>
          <a:solidFill>
            <a:schemeClr val="tx2"/>
          </a:solidFill>
        </p:spPr>
        <p:txBody>
          <a:bodyPr wrap="square" rtlCol="0">
            <a:spAutoFit/>
          </a:bodyPr>
          <a:lstStyle/>
          <a:p>
            <a:pPr>
              <a:lnSpc>
                <a:spcPct val="90000"/>
              </a:lnSpc>
              <a:spcBef>
                <a:spcPts val="600"/>
              </a:spcBef>
              <a:spcAft>
                <a:spcPts val="0"/>
              </a:spcAft>
              <a:buClr>
                <a:schemeClr val="bg1"/>
              </a:buClr>
            </a:pPr>
            <a:r>
              <a:rPr lang="en-US" sz="1800" b="1" dirty="0" smtClean="0">
                <a:solidFill>
                  <a:schemeClr val="bg2"/>
                </a:solidFill>
                <a:latin typeface="+mn-lt"/>
              </a:rPr>
              <a:t>470%</a:t>
            </a:r>
          </a:p>
        </p:txBody>
      </p:sp>
      <p:pic>
        <p:nvPicPr>
          <p:cNvPr id="2" name="Picture 1"/>
          <p:cNvPicPr>
            <a:picLocks noChangeAspect="1"/>
          </p:cNvPicPr>
          <p:nvPr/>
        </p:nvPicPr>
        <p:blipFill>
          <a:blip r:embed="rId4"/>
          <a:stretch>
            <a:fillRect/>
          </a:stretch>
        </p:blipFill>
        <p:spPr>
          <a:xfrm>
            <a:off x="-11540" y="2619085"/>
            <a:ext cx="2786143" cy="1706028"/>
          </a:xfrm>
          <a:prstGeom prst="rect">
            <a:avLst/>
          </a:prstGeom>
        </p:spPr>
      </p:pic>
      <p:pic>
        <p:nvPicPr>
          <p:cNvPr id="4" name="Picture 3"/>
          <p:cNvPicPr>
            <a:picLocks noChangeAspect="1"/>
          </p:cNvPicPr>
          <p:nvPr/>
        </p:nvPicPr>
        <p:blipFill>
          <a:blip r:embed="rId5"/>
          <a:stretch>
            <a:fillRect/>
          </a:stretch>
        </p:blipFill>
        <p:spPr>
          <a:xfrm>
            <a:off x="5786009" y="1492222"/>
            <a:ext cx="2528597" cy="1261702"/>
          </a:xfrm>
          <a:prstGeom prst="rect">
            <a:avLst/>
          </a:prstGeom>
        </p:spPr>
      </p:pic>
    </p:spTree>
    <p:extLst>
      <p:ext uri="{BB962C8B-B14F-4D97-AF65-F5344CB8AC3E}">
        <p14:creationId xmlns:p14="http://schemas.microsoft.com/office/powerpoint/2010/main" val="31426539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226" y="157906"/>
            <a:ext cx="8764906" cy="640080"/>
          </a:xfrm>
        </p:spPr>
        <p:txBody>
          <a:bodyPr>
            <a:noAutofit/>
          </a:bodyPr>
          <a:lstStyle/>
          <a:p>
            <a:r>
              <a:rPr lang="en-US" sz="2400" dirty="0" smtClean="0"/>
              <a:t>You can’t protect what you can’t see — hackers are hiding in plain sight (SSL/TLS encrypted traffic)</a:t>
            </a:r>
            <a:endParaRPr lang="en-US" sz="2400" dirty="0"/>
          </a:p>
        </p:txBody>
      </p:sp>
      <p:sp>
        <p:nvSpPr>
          <p:cNvPr id="3" name="TextBox 2"/>
          <p:cNvSpPr txBox="1"/>
          <p:nvPr/>
        </p:nvSpPr>
        <p:spPr>
          <a:xfrm>
            <a:off x="104775" y="945005"/>
            <a:ext cx="8696325" cy="2862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1400" b="1" u="sng" dirty="0" smtClean="0">
                <a:solidFill>
                  <a:schemeClr val="bg2"/>
                </a:solidFill>
                <a:latin typeface="+mn-lt"/>
              </a:rPr>
              <a:t>Dell saw HTTPS web connections grow 109 percent in CY2014</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47" y="1400171"/>
            <a:ext cx="4521903" cy="241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594" y="1350571"/>
            <a:ext cx="4601923" cy="239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3"/>
          <p:cNvSpPr txBox="1">
            <a:spLocks/>
          </p:cNvSpPr>
          <p:nvPr/>
        </p:nvSpPr>
        <p:spPr bwMode="auto">
          <a:xfrm>
            <a:off x="114300" y="4065144"/>
            <a:ext cx="8813129" cy="64008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en-US" sz="1800" b="1" u="sng" kern="0" dirty="0" smtClean="0">
                <a:solidFill>
                  <a:srgbClr val="6EA204"/>
                </a:solidFill>
              </a:rPr>
              <a:t>Example</a:t>
            </a:r>
            <a:r>
              <a:rPr lang="en-US" sz="1800" b="1" kern="0" dirty="0" smtClean="0">
                <a:solidFill>
                  <a:srgbClr val="6EA204"/>
                </a:solidFill>
              </a:rPr>
              <a:t>: </a:t>
            </a:r>
            <a:r>
              <a:rPr lang="en-US" sz="1800" kern="0" dirty="0" smtClean="0">
                <a:solidFill>
                  <a:srgbClr val="6EA204"/>
                </a:solidFill>
              </a:rPr>
              <a:t>Yahoo (SSL encrypted HTTPS sessions) third-party banner ads distributed malware over four days (27,000 users per hour) — an attack unseen by most firewalls</a:t>
            </a:r>
            <a:endParaRPr lang="en-US" sz="1800" kern="0" dirty="0">
              <a:solidFill>
                <a:srgbClr val="6EA204"/>
              </a:solidFill>
            </a:endParaRPr>
          </a:p>
        </p:txBody>
      </p:sp>
    </p:spTree>
    <p:extLst>
      <p:ext uri="{BB962C8B-B14F-4D97-AF65-F5344CB8AC3E}">
        <p14:creationId xmlns:p14="http://schemas.microsoft.com/office/powerpoint/2010/main" val="116315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4" y="1039099"/>
            <a:ext cx="8030173" cy="282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3"/>
          <p:cNvSpPr txBox="1">
            <a:spLocks/>
          </p:cNvSpPr>
          <p:nvPr/>
        </p:nvSpPr>
        <p:spPr bwMode="auto">
          <a:xfrm>
            <a:off x="114300" y="4072639"/>
            <a:ext cx="8813129" cy="64008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en-US" sz="2400" kern="0" dirty="0" smtClean="0">
                <a:solidFill>
                  <a:srgbClr val="6EA204"/>
                </a:solidFill>
              </a:rPr>
              <a:t>How can we add and scale this critical protection to prevent lag and network latency?</a:t>
            </a:r>
            <a:endParaRPr lang="en-US" sz="2400" kern="0" dirty="0">
              <a:solidFill>
                <a:srgbClr val="6EA204"/>
              </a:solidFill>
            </a:endParaRPr>
          </a:p>
        </p:txBody>
      </p:sp>
      <p:sp>
        <p:nvSpPr>
          <p:cNvPr id="4" name="Title 3"/>
          <p:cNvSpPr>
            <a:spLocks noGrp="1"/>
          </p:cNvSpPr>
          <p:nvPr>
            <p:ph type="title"/>
          </p:nvPr>
        </p:nvSpPr>
        <p:spPr>
          <a:xfrm>
            <a:off x="162819" y="167053"/>
            <a:ext cx="9012557" cy="640080"/>
          </a:xfrm>
        </p:spPr>
        <p:txBody>
          <a:bodyPr>
            <a:noAutofit/>
          </a:bodyPr>
          <a:lstStyle/>
          <a:p>
            <a:r>
              <a:rPr lang="en-US" sz="2400" dirty="0" smtClean="0"/>
              <a:t>Organizations need next-generation protection</a:t>
            </a:r>
            <a:r>
              <a:rPr lang="en-US" sz="2400" dirty="0"/>
              <a:t> </a:t>
            </a:r>
            <a:r>
              <a:rPr lang="en-US" sz="2400" dirty="0" smtClean="0"/>
              <a:t>to eliminate blind spots in SSL traffic — how much of your network traffic is HTTPS?</a:t>
            </a:r>
            <a:endParaRPr lang="en-US" sz="2400" dirty="0"/>
          </a:p>
        </p:txBody>
      </p:sp>
    </p:spTree>
    <p:extLst>
      <p:ext uri="{BB962C8B-B14F-4D97-AF65-F5344CB8AC3E}">
        <p14:creationId xmlns:p14="http://schemas.microsoft.com/office/powerpoint/2010/main" val="252286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ll_Template 16x9_final_MuseoEmbedded">
  <a:themeElements>
    <a:clrScheme name="Custom 2">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81AE47B7-BA9A-4B23-95A4-F1C4C9CB5DA2}" vid="{76BFD4A3-EF9C-4396-A0F1-7EB97469D38D}"/>
    </a:ext>
  </a:extLst>
</a:theme>
</file>

<file path=ppt/theme/theme2.xml><?xml version="1.0" encoding="utf-8"?>
<a:theme xmlns:a="http://schemas.openxmlformats.org/drawingml/2006/main" name="1_Content Dell Blue background ">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100"/>
          </a:spcBef>
          <a:spcAft>
            <a:spcPts val="100"/>
          </a:spcAft>
          <a:defRPr sz="1400" dirty="0" err="1" smtClean="0">
            <a:solidFill>
              <a:schemeClr val="tx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81AE47B7-BA9A-4B23-95A4-F1C4C9CB5DA2}" vid="{8EF376E4-1D03-4D87-A148-5829DC254F16}"/>
    </a:ext>
  </a:extLst>
</a:theme>
</file>

<file path=ppt/theme/theme3.xml><?xml version="1.0" encoding="utf-8"?>
<a:theme xmlns:a="http://schemas.openxmlformats.org/drawingml/2006/main" name="Content with Dell Dark Blue footer">
  <a:themeElements>
    <a:clrScheme name="Custom 3">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81AE47B7-BA9A-4B23-95A4-F1C4C9CB5DA2}" vid="{E5FE8C75-87AC-498A-BE34-760F924CDF1A}"/>
    </a:ext>
  </a:extLst>
</a:theme>
</file>

<file path=ppt/theme/theme4.xml><?xml version="1.0" encoding="utf-8"?>
<a:theme xmlns:a="http://schemas.openxmlformats.org/drawingml/2006/main" name="Dell_Template_16x9_2014_Updated">
  <a:themeElements>
    <a:clrScheme name="Custom 2">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C582AAE9-D26D-4BF9-8055-E9839D0D4732}" vid="{AE7FAEC6-B994-4C69-94C8-4E86D44E9C7E}"/>
    </a:ext>
  </a:extLst>
</a:theme>
</file>

<file path=ppt/theme/theme5.xml><?xml version="1.0" encoding="utf-8"?>
<a:theme xmlns:a="http://schemas.openxmlformats.org/drawingml/2006/main" name="10_Dell_Template_16x9_2014_Updated">
  <a:themeElements>
    <a:clrScheme name="Custom 2">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C582AAE9-D26D-4BF9-8055-E9839D0D4732}" vid="{AE7FAEC6-B994-4C69-94C8-4E86D44E9C7E}"/>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ADAE1DBF4144687167C8963C31B5F" ma:contentTypeVersion="0" ma:contentTypeDescription="Create a new document." ma:contentTypeScope="" ma:versionID="f57152ea598b0871066bd1ce82ea1bb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D6FEB30-C30E-408D-8942-2C53C7C04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6FC490B-1F77-48C5-AC70-1DD939DBDF04}">
  <ds:schemaRefs>
    <ds:schemaRef ds:uri="http://schemas.microsoft.com/sharepoint/v3/contenttype/forms"/>
  </ds:schemaRefs>
</ds:datastoreItem>
</file>

<file path=customXml/itemProps3.xml><?xml version="1.0" encoding="utf-8"?>
<ds:datastoreItem xmlns:ds="http://schemas.openxmlformats.org/officeDocument/2006/customXml" ds:itemID="{0873BDD3-AA35-4F19-A12A-C6462BECFBD1}">
  <ds:schemaRefs>
    <ds:schemaRef ds:uri="http://purl.org/dc/dcmitype/"/>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Dell_Master_Template_16x9_2014</Template>
  <TotalTime>1013</TotalTime>
  <Words>1845</Words>
  <Application>Microsoft Office PowerPoint</Application>
  <PresentationFormat>On-screen Show (16:9)</PresentationFormat>
  <Paragraphs>282</Paragraphs>
  <Slides>27</Slides>
  <Notes>8</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27</vt:i4>
      </vt:variant>
    </vt:vector>
  </HeadingPairs>
  <TitlesOfParts>
    <vt:vector size="45" baseType="lpstr">
      <vt:lpstr>ＭＳ Ｐゴシック</vt:lpstr>
      <vt:lpstr>Arial</vt:lpstr>
      <vt:lpstr>Arial Black</vt:lpstr>
      <vt:lpstr>Calibri</vt:lpstr>
      <vt:lpstr>Courier New</vt:lpstr>
      <vt:lpstr>Museo For Dell</vt:lpstr>
      <vt:lpstr>Museo For Dell 300</vt:lpstr>
      <vt:lpstr>museo sans for dell</vt:lpstr>
      <vt:lpstr>museo sans for dell</vt:lpstr>
      <vt:lpstr>Museo Sans For Dell 300</vt:lpstr>
      <vt:lpstr>Museo Sans For Dell 500</vt:lpstr>
      <vt:lpstr>Museo Sans For Dell Regular</vt:lpstr>
      <vt:lpstr>Wingdings</vt:lpstr>
      <vt:lpstr>Dell_Template 16x9_final_MuseoEmbedded</vt:lpstr>
      <vt:lpstr>1_Content Dell Blue background </vt:lpstr>
      <vt:lpstr>Content with Dell Dark Blue footer</vt:lpstr>
      <vt:lpstr>Dell_Template_16x9_2014_Updated</vt:lpstr>
      <vt:lpstr>10_Dell_Template_16x9_2014_Updated</vt:lpstr>
      <vt:lpstr>PowerPoint Presentation</vt:lpstr>
      <vt:lpstr>Unavoidable realities</vt:lpstr>
      <vt:lpstr>Problem of software vulnerabilities and malware continue for customers</vt:lpstr>
      <vt:lpstr>Next Gen Firewalls: Security through Deep Packet Inspection</vt:lpstr>
      <vt:lpstr>Next Generation Firewall (NGFW)</vt:lpstr>
      <vt:lpstr>Reassembly-Free Deep Packet Inspection® (RFDPI) versus Packet assembly-based architecture</vt:lpstr>
      <vt:lpstr>Encrypted web traffic growth</vt:lpstr>
      <vt:lpstr>You can’t protect what you can’t see — hackers are hiding in plain sight (SSL/TLS encrypted traffic)</vt:lpstr>
      <vt:lpstr>Organizations need next-generation protection to eliminate blind spots in SSL traffic — how much of your network traffic is HTTPS?</vt:lpstr>
      <vt:lpstr>SSL Inspection is easy to understand and available across the entire portfolio too…</vt:lpstr>
      <vt:lpstr>Ultra multi-core design for high performance networks </vt:lpstr>
      <vt:lpstr>What is a Firewall Sandwich (FWS)?</vt:lpstr>
      <vt:lpstr>Solution  Architecture deep dive (Symmetric Hashing)  </vt:lpstr>
      <vt:lpstr>Solution  Architecture deep dive (VLT) </vt:lpstr>
      <vt:lpstr>Solution  Architecture deep dive (LACP)</vt:lpstr>
      <vt:lpstr>PowerPoint Presentation</vt:lpstr>
      <vt:lpstr>Firewall sandwich architecture</vt:lpstr>
      <vt:lpstr>Why such a design</vt:lpstr>
      <vt:lpstr>Firewall sandwich deployment options for all customer scenarios : The Classic Firewall Sandwich </vt:lpstr>
      <vt:lpstr>FWS Configuration</vt:lpstr>
      <vt:lpstr>PowerPoint Presentation</vt:lpstr>
      <vt:lpstr>NGFW x 16 Cluster</vt:lpstr>
      <vt:lpstr>Firewall sandwich deployment options for all customer scenarios : The Double Firewall Sandwich </vt:lpstr>
      <vt:lpstr>Firewall sandwich deployment options for all customer scenarios : The Open Firewall Sandwich </vt:lpstr>
      <vt:lpstr>Transform NGFW economics and Data Center agility </vt:lpstr>
      <vt:lpstr>How far can I go?</vt:lpstr>
      <vt:lpstr>Thank you!</vt:lpstr>
    </vt:vector>
  </TitlesOfParts>
  <Company>Dell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PowerPoint Presentation Template SUF Only</dc:title>
  <dc:creator>Goins, Bill</dc:creator>
  <cp:keywords>Internal Use</cp:keywords>
  <cp:lastModifiedBy>Katie Burnside</cp:lastModifiedBy>
  <cp:revision>101</cp:revision>
  <cp:lastPrinted>2014-02-14T16:26:12Z</cp:lastPrinted>
  <dcterms:created xsi:type="dcterms:W3CDTF">2015-07-15T19:52:08Z</dcterms:created>
  <dcterms:modified xsi:type="dcterms:W3CDTF">2015-11-06T20:10:16Z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0x0101001B1ADAE1DBF4144687167C8963C31B5F</vt:lpwstr>
  </property>
  <property fmtid="{D5CDD505-2E9C-101B-9397-08002B2CF9AE}" pid="3" name="TitusGUID">
    <vt:lpwstr>c6bff6cb-b771-45b2-aab7-376ac1be7c90</vt:lpwstr>
  </property>
  <property fmtid="{D5CDD505-2E9C-101B-9397-08002B2CF9AE}" pid="4" name="DellClassification">
    <vt:lpwstr>Internal Use</vt:lpwstr>
  </property>
  <property fmtid="{D5CDD505-2E9C-101B-9397-08002B2CF9AE}" pid="5" name="DellSubLabels">
    <vt:lpwstr/>
  </property>
  <property fmtid="{D5CDD505-2E9C-101B-9397-08002B2CF9AE}" pid="6" name="DellVisual Markings (PPT)">
    <vt:lpwstr>None (Metadata Only)</vt:lpwstr>
  </property>
  <property fmtid="{D5CDD505-2E9C-101B-9397-08002B2CF9AE}" pid="7" name="titusconfig">
    <vt:lpwstr>1.3AMER</vt:lpwstr>
  </property>
</Properties>
</file>